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318" r:id="rId3"/>
    <p:sldId id="276" r:id="rId4"/>
    <p:sldId id="259" r:id="rId5"/>
    <p:sldId id="302" r:id="rId6"/>
    <p:sldId id="303" r:id="rId7"/>
    <p:sldId id="307" r:id="rId8"/>
    <p:sldId id="304" r:id="rId9"/>
    <p:sldId id="319" r:id="rId10"/>
    <p:sldId id="308" r:id="rId11"/>
    <p:sldId id="309" r:id="rId12"/>
    <p:sldId id="317" r:id="rId13"/>
    <p:sldId id="306" r:id="rId14"/>
    <p:sldId id="311" r:id="rId15"/>
    <p:sldId id="320" r:id="rId16"/>
    <p:sldId id="312" r:id="rId17"/>
    <p:sldId id="313" r:id="rId18"/>
    <p:sldId id="316"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767"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0" y="1062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065417" y="5054602"/>
            <a:ext cx="673276" cy="279400"/>
          </a:xfrm>
        </p:spPr>
        <p:txBody>
          <a:bodyPr/>
          <a:lstStyle/>
          <a:p>
            <a:fld id="{5B106E36-FD25-4E2D-B0AA-010F637433A0}" type="datetimeFigureOut">
              <a:rPr lang="ru-RU" smtClean="0"/>
              <a:pPr/>
              <a:t>17.04.2020</a:t>
            </a:fld>
            <a:endParaRPr lang="ru-RU"/>
          </a:p>
        </p:txBody>
      </p:sp>
      <p:sp>
        <p:nvSpPr>
          <p:cNvPr id="5" name="Footer Placeholder 4"/>
          <p:cNvSpPr>
            <a:spLocks noGrp="1"/>
          </p:cNvSpPr>
          <p:nvPr>
            <p:ph type="ftr" sz="quarter" idx="11"/>
          </p:nvPr>
        </p:nvSpPr>
        <p:spPr>
          <a:xfrm>
            <a:off x="1921934" y="5054602"/>
            <a:ext cx="4064860" cy="279400"/>
          </a:xfrm>
        </p:spPr>
        <p:txBody>
          <a:bodyPr/>
          <a:lstStyle/>
          <a:p>
            <a:endParaRPr lang="ru-RU"/>
          </a:p>
        </p:txBody>
      </p:sp>
      <p:sp>
        <p:nvSpPr>
          <p:cNvPr id="6" name="Slide Number Placeholder 5"/>
          <p:cNvSpPr>
            <a:spLocks noGrp="1"/>
          </p:cNvSpPr>
          <p:nvPr>
            <p:ph type="sldNum" sz="quarter" idx="12"/>
          </p:nvPr>
        </p:nvSpPr>
        <p:spPr>
          <a:xfrm>
            <a:off x="6817317" y="5054602"/>
            <a:ext cx="413483" cy="279400"/>
          </a:xfrm>
        </p:spPr>
        <p:txBody>
          <a:bodyPr/>
          <a:lstStyle/>
          <a:p>
            <a:fld id="{725C68B6-61C2-468F-89AB-4B9F7531AA68}" type="slidenum">
              <a:rPr lang="ru-RU" smtClean="0"/>
              <a:pPr/>
              <a:t>‹#›</a:t>
            </a:fld>
            <a:endParaRPr lang="ru-RU"/>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78945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17.04.2020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40084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239004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26109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899326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554732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ru-RU" smtClean="0"/>
              <a:t>Образец заголовка</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529527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24706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2363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B106E36-FD25-4E2D-B0AA-010F637433A0}" type="datetimeFigureOut">
              <a:rPr lang="ru-RU" smtClean="0"/>
              <a:pPr/>
              <a:t>17.04.2020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29416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B106E36-FD25-4E2D-B0AA-010F637433A0}" type="datetimeFigureOut">
              <a:rPr lang="ru-RU" smtClean="0"/>
              <a:pPr/>
              <a:t>17.04.2020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39422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B106E36-FD25-4E2D-B0AA-010F637433A0}" type="datetimeFigureOut">
              <a:rPr lang="ru-RU" smtClean="0"/>
              <a:pPr/>
              <a:t>17.04.2020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2692792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B106E36-FD25-4E2D-B0AA-010F637433A0}" type="datetimeFigureOut">
              <a:rPr lang="ru-RU" smtClean="0"/>
              <a:pPr/>
              <a:t>17.04.2020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128762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B106E36-FD25-4E2D-B0AA-010F637433A0}" type="datetimeFigureOut">
              <a:rPr lang="ru-RU" smtClean="0"/>
              <a:pPr/>
              <a:t>17.04.2020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38440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06E36-FD25-4E2D-B0AA-010F637433A0}" type="datetimeFigureOut">
              <a:rPr lang="ru-RU" smtClean="0"/>
              <a:pPr/>
              <a:t>17.04.2020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385769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17.04.2020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44750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ru-RU" smtClean="0"/>
              <a:t>Образец заголовка</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B106E36-FD25-4E2D-B0AA-010F637433A0}" type="datetimeFigureOut">
              <a:rPr lang="ru-RU" smtClean="0"/>
              <a:pPr/>
              <a:t>17.04.2020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val="1276750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B106E36-FD25-4E2D-B0AA-010F637433A0}" type="datetimeFigureOut">
              <a:rPr lang="ru-RU" smtClean="0"/>
              <a:pPr/>
              <a:t>17.04.2020</a:t>
            </a:fld>
            <a:endParaRPr lang="ru-RU"/>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25C68B6-61C2-468F-89AB-4B9F7531AA68}" type="slidenum">
              <a:rPr lang="ru-RU" smtClean="0"/>
              <a:pPr/>
              <a:t>‹#›</a:t>
            </a:fld>
            <a:endParaRPr lang="ru-RU"/>
          </a:p>
        </p:txBody>
      </p:sp>
    </p:spTree>
    <p:extLst>
      <p:ext uri="{BB962C8B-B14F-4D97-AF65-F5344CB8AC3E}">
        <p14:creationId xmlns:p14="http://schemas.microsoft.com/office/powerpoint/2010/main" val="6632948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pPr algn="ctr"/>
            <a:r>
              <a:rPr lang="ru-RU" sz="5400" dirty="0" smtClean="0"/>
              <a:t>Избавляемся от тревоги</a:t>
            </a:r>
            <a:endParaRPr lang="ru-RU" sz="5400" dirty="0"/>
          </a:p>
        </p:txBody>
      </p:sp>
      <p:sp>
        <p:nvSpPr>
          <p:cNvPr id="3" name="Подзаголовок 2"/>
          <p:cNvSpPr>
            <a:spLocks noGrp="1"/>
          </p:cNvSpPr>
          <p:nvPr>
            <p:ph type="subTitle" idx="1"/>
          </p:nvPr>
        </p:nvSpPr>
        <p:spPr/>
        <p:txBody>
          <a:bodyPr>
            <a:normAutofit fontScale="47500" lnSpcReduction="20000"/>
          </a:bodyPr>
          <a:lstStyle/>
          <a:p>
            <a:endParaRPr lang="ru-RU" dirty="0" smtClean="0"/>
          </a:p>
          <a:p>
            <a:r>
              <a:rPr lang="ru-RU" dirty="0" smtClean="0"/>
              <a:t>Педагог-психолог</a:t>
            </a:r>
          </a:p>
          <a:p>
            <a:r>
              <a:rPr lang="ru-RU" dirty="0" err="1" smtClean="0"/>
              <a:t>Вежеева</a:t>
            </a:r>
            <a:r>
              <a:rPr lang="ru-RU" dirty="0" smtClean="0"/>
              <a:t> Д.Н.</a:t>
            </a:r>
            <a:endParaRPr lang="ru-RU" dirty="0" smtClean="0"/>
          </a:p>
          <a:p>
            <a:endParaRPr lang="ru-RU" dirty="0" smtClean="0"/>
          </a:p>
          <a:p>
            <a:pPr algn="ctr"/>
            <a:r>
              <a:rPr lang="ru-RU" dirty="0" smtClean="0"/>
              <a:t>Сыктывкар, </a:t>
            </a:r>
          </a:p>
          <a:p>
            <a:pPr algn="ctr"/>
            <a:r>
              <a:rPr lang="ru-RU" dirty="0" smtClean="0"/>
              <a:t>2020 год</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Прогрессивная мышечная релаксация</a:t>
            </a:r>
            <a:br>
              <a:rPr lang="ru-RU" b="1" dirty="0" smtClean="0"/>
            </a:br>
            <a:endParaRPr lang="ru-RU" dirty="0"/>
          </a:p>
        </p:txBody>
      </p:sp>
      <p:sp>
        <p:nvSpPr>
          <p:cNvPr id="3" name="Содержимое 2"/>
          <p:cNvSpPr>
            <a:spLocks noGrp="1"/>
          </p:cNvSpPr>
          <p:nvPr>
            <p:ph idx="1"/>
          </p:nvPr>
        </p:nvSpPr>
        <p:spPr/>
        <p:txBody>
          <a:bodyPr>
            <a:normAutofit fontScale="85000" lnSpcReduction="10000"/>
          </a:bodyPr>
          <a:lstStyle/>
          <a:p>
            <a:pPr fontAlgn="base"/>
            <a:r>
              <a:rPr lang="ru-RU" dirty="0" smtClean="0"/>
              <a:t>Внутренним </a:t>
            </a:r>
            <a:r>
              <a:rPr lang="ru-RU" dirty="0"/>
              <a:t>взором ощутите ступни,  напряженные мышцы, а теперь сконцентрируйтесь на том, чтобы их расслабить. Проделайте это упражнение прорабатывая все тело по направлению вверх</a:t>
            </a:r>
            <a:r>
              <a:rPr lang="ru-RU" dirty="0" smtClean="0"/>
              <a:t>.</a:t>
            </a:r>
          </a:p>
          <a:p>
            <a:pPr fontAlgn="base"/>
            <a:r>
              <a:rPr lang="ru-RU" dirty="0"/>
              <a:t>Сначала вы ощущаете, а затем напрягаете мышцы в теле, затем отпускаете напряжение и позволяете им расслабиться</a:t>
            </a:r>
            <a:r>
              <a:rPr lang="ru-RU" dirty="0" smtClean="0"/>
              <a:t>.</a:t>
            </a:r>
            <a:endParaRPr lang="ru-RU" dirty="0"/>
          </a:p>
          <a:p>
            <a:pPr fontAlgn="base"/>
            <a:r>
              <a:rPr lang="ru-RU" dirty="0" smtClean="0"/>
              <a:t>Это </a:t>
            </a:r>
            <a:r>
              <a:rPr lang="ru-RU" dirty="0" smtClean="0"/>
              <a:t>упражнение научит расслабляться и быть менее </a:t>
            </a:r>
            <a:r>
              <a:rPr lang="ru-RU" dirty="0" smtClean="0"/>
              <a:t>тревожным </a:t>
            </a:r>
            <a:r>
              <a:rPr lang="ru-RU" dirty="0" smtClean="0"/>
              <a:t>в течение дня, также оно помогает засыпать, когда сложно притормозить активность ума и </a:t>
            </a:r>
            <a:r>
              <a:rPr lang="ru-RU" dirty="0"/>
              <a:t>тела, иногда помогает от головной боли и расстройства пищеварения</a:t>
            </a:r>
            <a:r>
              <a:rPr lang="ru-RU" dirty="0" smtClean="0"/>
              <a:t>.</a:t>
            </a:r>
            <a:endParaRPr lang="ru-RU" dirty="0" smtClean="0"/>
          </a:p>
          <a:p>
            <a:pPr marL="0" indent="0" fontAlgn="base">
              <a:buNone/>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908720"/>
            <a:ext cx="6798734" cy="1303867"/>
          </a:xfrm>
        </p:spPr>
        <p:txBody>
          <a:bodyPr>
            <a:normAutofit fontScale="90000"/>
          </a:bodyPr>
          <a:lstStyle/>
          <a:p>
            <a:r>
              <a:rPr lang="ru-RU" b="1" dirty="0" smtClean="0"/>
              <a:t>Мышечное расслабление </a:t>
            </a:r>
            <a:r>
              <a:rPr lang="ru-RU" dirty="0" err="1" smtClean="0"/>
              <a:t>Джейкобсона</a:t>
            </a:r>
            <a:r>
              <a:rPr lang="ru-RU" b="1" dirty="0" smtClean="0"/>
              <a:t/>
            </a:r>
            <a:br>
              <a:rPr lang="ru-RU" b="1" dirty="0" smtClean="0"/>
            </a:br>
            <a:endParaRPr lang="ru-RU" dirty="0"/>
          </a:p>
        </p:txBody>
      </p:sp>
      <p:sp>
        <p:nvSpPr>
          <p:cNvPr id="3" name="Содержимое 2"/>
          <p:cNvSpPr>
            <a:spLocks noGrp="1"/>
          </p:cNvSpPr>
          <p:nvPr>
            <p:ph idx="1"/>
          </p:nvPr>
        </p:nvSpPr>
        <p:spPr>
          <a:xfrm>
            <a:off x="683568" y="2420888"/>
            <a:ext cx="7920880" cy="3888432"/>
          </a:xfrm>
        </p:spPr>
        <p:txBody>
          <a:bodyPr>
            <a:normAutofit fontScale="47500" lnSpcReduction="20000"/>
          </a:bodyPr>
          <a:lstStyle/>
          <a:p>
            <a:pPr marL="0" indent="0">
              <a:buNone/>
            </a:pPr>
            <a:r>
              <a:rPr lang="ru-RU" sz="3300" dirty="0" smtClean="0"/>
              <a:t>Практиковаться лучше всего в спокойной обстановке, выполнять упражнения можно сидя на стуле или лёжа. Каждое упражнение необходимо повторить три раза с перерывом на отдых в течение нескольких секунд.</a:t>
            </a:r>
          </a:p>
          <a:p>
            <a:r>
              <a:rPr lang="ru-RU" sz="3300" dirty="0" smtClean="0"/>
              <a:t>нахмурьте лоб и замрите на 5—7 секунд, затем медленно расслабьте лоб, чувствуя, как расслабляются мышцы;</a:t>
            </a:r>
          </a:p>
          <a:p>
            <a:r>
              <a:rPr lang="ru-RU" sz="3300" dirty="0" smtClean="0"/>
              <a:t>широко откройте глаза, задержитесь на 5 секунд, медленно закройте;</a:t>
            </a:r>
          </a:p>
          <a:p>
            <a:r>
              <a:rPr lang="ru-RU" sz="3300" dirty="0" smtClean="0"/>
              <a:t>попробуйте морщить нос в течение 5—7 секунд, затем расслабьте мышцы лица;</a:t>
            </a:r>
          </a:p>
          <a:p>
            <a:r>
              <a:rPr lang="ru-RU" sz="3300" dirty="0" smtClean="0"/>
              <a:t>широко улыбнитесь, задержите улыбку на 5—7 секунд, затем расслабьте мышцы лица;</a:t>
            </a:r>
          </a:p>
          <a:p>
            <a:r>
              <a:rPr lang="ru-RU" sz="3300" dirty="0" smtClean="0"/>
              <a:t>прижмите язык к нёбу на 5 секунд, затем медленно расслабьте мышцы;</a:t>
            </a:r>
          </a:p>
          <a:p>
            <a:r>
              <a:rPr lang="ru-RU" sz="3300" dirty="0" smtClean="0"/>
              <a:t>крепко сожмите челюсти, почувствуйте напряжение в боковых мышцах лица и висках (не до боли!), а затем расслабьтесь;</a:t>
            </a:r>
          </a:p>
          <a:p>
            <a:r>
              <a:rPr lang="ru-RU" sz="3300" dirty="0" smtClean="0"/>
              <a:t>сложите губы, как для поцелуя, напрягайте их в течение 5—7 секунд, затем медленно расслабьте</a:t>
            </a:r>
            <a:r>
              <a:rPr lang="ru-RU" sz="3300" dirty="0" smtClean="0"/>
              <a:t>;</a:t>
            </a:r>
            <a:endParaRPr lang="ru-RU" sz="33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899592" y="548680"/>
            <a:ext cx="7309941" cy="5805487"/>
          </a:xfrm>
        </p:spPr>
        <p:txBody>
          <a:bodyPr>
            <a:normAutofit fontScale="55000" lnSpcReduction="20000"/>
          </a:bodyPr>
          <a:lstStyle/>
          <a:p>
            <a:r>
              <a:rPr lang="ru-RU" sz="3300" dirty="0" smtClean="0"/>
              <a:t>сложите </a:t>
            </a:r>
            <a:r>
              <a:rPr lang="ru-RU" sz="3300" dirty="0" smtClean="0"/>
              <a:t>губы, как для поцелуя, напрягайте их в течение 5—7 секунд, затем медленно расслабьте;</a:t>
            </a:r>
          </a:p>
          <a:p>
            <a:r>
              <a:rPr lang="ru-RU" sz="3300" dirty="0" smtClean="0"/>
              <a:t>наклоните голову назад, сгибая шею, и вернитесь в исходное положение. Затем наклоните голову вперёд, сгибая шею, и медленно вернитесь в исходное положение;</a:t>
            </a:r>
          </a:p>
          <a:p>
            <a:r>
              <a:rPr lang="ru-RU" sz="3300" dirty="0" smtClean="0"/>
              <a:t>поднимите плечи, напрягая шею, и медленно вернитесь в исходное положение;</a:t>
            </a:r>
          </a:p>
          <a:p>
            <a:r>
              <a:rPr lang="ru-RU" sz="3300" dirty="0" smtClean="0"/>
              <a:t>сожмите кисти рук в кулаки, почувствуйте напряжение кистей, предплечий, плеч, замрите на 5—7 секунд, а затем расслабьте руки;</a:t>
            </a:r>
          </a:p>
          <a:p>
            <a:r>
              <a:rPr lang="ru-RU" sz="3300" dirty="0" smtClean="0"/>
              <a:t>поднимите ноги перед собой, как будто хотите убрать их со стула (если сидите), или поднимите ноги примерно под углом 45 градусов, если выполняете упражнение лёжа. Тяните носок. Почувствуйте напряжение, которое возникло в ногах от пальцев до бёдер. Сфокусируйтесь на этом напряжении. Теперь расслабьте ноги и дайте им мягко упасть на пол;</a:t>
            </a:r>
          </a:p>
          <a:p>
            <a:r>
              <a:rPr lang="ru-RU" sz="3300" dirty="0" smtClean="0"/>
              <a:t>попытайтесь свести лопатки, но не достигая их полного касания. Задержитесь в этой позе на 5—7 секунд и расслабьтесь;</a:t>
            </a:r>
          </a:p>
          <a:p>
            <a:r>
              <a:rPr lang="ru-RU" sz="3300" dirty="0" smtClean="0"/>
              <a:t>глубоко вдохните, напрягая мышцы живота, задержите дыхание на 5 секунд, медленно выдохните.</a:t>
            </a:r>
          </a:p>
          <a:p>
            <a:r>
              <a:rPr lang="ru-RU" sz="3300" dirty="0" smtClean="0"/>
              <a:t>После того как вы выполнили все упражнения, мысленно понаблюдайте за собой, убедитесь, что каждая мышца полностью расслаблена. Ненадолго останьтесь в таком положении.</a:t>
            </a:r>
            <a:r>
              <a:rPr lang="ru-RU" dirty="0" smtClean="0"/>
              <a:t/>
            </a:r>
            <a:br>
              <a:rPr lang="ru-RU" dirty="0" smtClean="0"/>
            </a:br>
            <a:endParaRPr lang="ru-RU" dirty="0"/>
          </a:p>
        </p:txBody>
      </p:sp>
    </p:spTree>
    <p:extLst>
      <p:ext uri="{BB962C8B-B14F-4D97-AF65-F5344CB8AC3E}">
        <p14:creationId xmlns:p14="http://schemas.microsoft.com/office/powerpoint/2010/main" val="23087292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Осознанная медитация</a:t>
            </a:r>
            <a:br>
              <a:rPr lang="ru-RU" b="1" dirty="0" smtClean="0"/>
            </a:br>
            <a:endParaRPr lang="ru-RU" dirty="0"/>
          </a:p>
        </p:txBody>
      </p:sp>
      <p:sp>
        <p:nvSpPr>
          <p:cNvPr id="3" name="Содержимое 2"/>
          <p:cNvSpPr>
            <a:spLocks noGrp="1"/>
          </p:cNvSpPr>
          <p:nvPr>
            <p:ph idx="1"/>
          </p:nvPr>
        </p:nvSpPr>
        <p:spPr/>
        <p:txBody>
          <a:bodyPr>
            <a:normAutofit fontScale="92500" lnSpcReduction="10000"/>
          </a:bodyPr>
          <a:lstStyle/>
          <a:p>
            <a:pPr fontAlgn="base"/>
            <a:r>
              <a:rPr lang="ru-RU" dirty="0" smtClean="0"/>
              <a:t>Устройтесь в тихом месте и поставьте таймер на телефоне на пять минут. Это время покажется гораздо более долгим, чем вы себе представляете. Закройте глаза, расслабьтесь и наблюдайте за телом и дыханием. Обращайте внимание на ощущения в теле и прислушивайтесь к звуку дыхания. В какой-то момент мысли станут улетать далеко, это естественная реакция. Как только заметите, что мозг начал блуждать, снова сфокусируйте внимание на дыхании. Будьте терпеливы </a:t>
            </a:r>
            <a:r>
              <a:rPr lang="ru-RU" dirty="0" smtClean="0"/>
              <a:t>к себе. </a:t>
            </a:r>
            <a:r>
              <a:rPr lang="ru-RU" dirty="0" smtClean="0"/>
              <a:t>Первые несколько </a:t>
            </a:r>
            <a:r>
              <a:rPr lang="ru-RU" dirty="0" smtClean="0"/>
              <a:t>практик, </a:t>
            </a:r>
            <a:r>
              <a:rPr lang="ru-RU" dirty="0" smtClean="0"/>
              <a:t>мысли постоянно будут улетать, это нормально.</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b="1" dirty="0"/>
              <a:t>Вы можете выплескивать негативную энергию также при помощи творчества.</a:t>
            </a:r>
            <a:endParaRPr lang="ru-RU" sz="3200" b="1" dirty="0"/>
          </a:p>
        </p:txBody>
      </p:sp>
      <p:sp>
        <p:nvSpPr>
          <p:cNvPr id="3" name="Содержимое 2"/>
          <p:cNvSpPr>
            <a:spLocks noGrp="1"/>
          </p:cNvSpPr>
          <p:nvPr>
            <p:ph idx="1"/>
          </p:nvPr>
        </p:nvSpPr>
        <p:spPr/>
        <p:txBody>
          <a:bodyPr>
            <a:normAutofit/>
          </a:bodyPr>
          <a:lstStyle/>
          <a:p>
            <a:pPr marL="0" indent="0">
              <a:buNone/>
            </a:pPr>
            <a:r>
              <a:rPr lang="ru-RU" dirty="0" smtClean="0"/>
              <a:t>Избавиться </a:t>
            </a:r>
            <a:r>
              <a:rPr lang="ru-RU" dirty="0"/>
              <a:t>от чувства тревоги при помощи рисования легче, чем ничего не делая. Вы концентрируетесь на конкретном задании и выплескиваете все не через негативные эмоции, а просто на бумагу. Таким методом удается избежать скандалов, вспышек гнева и необдуманных слов в чей-либо адрес.</a:t>
            </a:r>
            <a:endParaRPr lang="ru-RU"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Творческое упражнение на снятие тревоги.</a:t>
            </a:r>
            <a:endParaRPr lang="ru-RU" b="1" dirty="0"/>
          </a:p>
        </p:txBody>
      </p:sp>
      <p:sp>
        <p:nvSpPr>
          <p:cNvPr id="3" name="Содержимое 2"/>
          <p:cNvSpPr>
            <a:spLocks noGrp="1"/>
          </p:cNvSpPr>
          <p:nvPr>
            <p:ph idx="1"/>
          </p:nvPr>
        </p:nvSpPr>
        <p:spPr/>
        <p:txBody>
          <a:bodyPr>
            <a:normAutofit lnSpcReduction="10000"/>
          </a:bodyPr>
          <a:lstStyle/>
          <a:p>
            <a:r>
              <a:rPr lang="ru-RU" dirty="0" smtClean="0"/>
              <a:t>Возьмите бумагу и начните рисовать все, что хотите: пятна, точки, линии, зигзаги, фигуры, любую абстракцию, которая выражает ваше внутреннее состояние. </a:t>
            </a:r>
          </a:p>
          <a:p>
            <a:r>
              <a:rPr lang="ru-RU" dirty="0" smtClean="0"/>
              <a:t>Важно не задумываться о красоте рисунка, а сосредоточиться на самой практике.</a:t>
            </a:r>
          </a:p>
          <a:p>
            <a:r>
              <a:rPr lang="ru-RU" dirty="0" smtClean="0"/>
              <a:t>Ваше настроение само будет диктовать цветовую гамму рисунка, композицию, направления линий и прочие факторы. </a:t>
            </a:r>
          </a:p>
        </p:txBody>
      </p:sp>
    </p:spTree>
    <p:extLst>
      <p:ext uri="{BB962C8B-B14F-4D97-AF65-F5344CB8AC3E}">
        <p14:creationId xmlns:p14="http://schemas.microsoft.com/office/powerpoint/2010/main" val="14149175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836712"/>
            <a:ext cx="6798734" cy="1303867"/>
          </a:xfrm>
        </p:spPr>
        <p:txBody>
          <a:bodyPr>
            <a:normAutofit fontScale="90000"/>
          </a:bodyPr>
          <a:lstStyle/>
          <a:p>
            <a:r>
              <a:rPr lang="ru-RU" b="1" dirty="0" smtClean="0"/>
              <a:t>Упражнение "Настроение".</a:t>
            </a:r>
            <a:br>
              <a:rPr lang="ru-RU" b="1" dirty="0" smtClean="0"/>
            </a:br>
            <a:endParaRPr lang="ru-RU" dirty="0"/>
          </a:p>
        </p:txBody>
      </p:sp>
      <p:sp>
        <p:nvSpPr>
          <p:cNvPr id="3" name="Содержимое 2"/>
          <p:cNvSpPr>
            <a:spLocks noGrp="1"/>
          </p:cNvSpPr>
          <p:nvPr>
            <p:ph idx="1"/>
          </p:nvPr>
        </p:nvSpPr>
        <p:spPr>
          <a:xfrm>
            <a:off x="683568" y="1916832"/>
            <a:ext cx="7776864" cy="4392488"/>
          </a:xfrm>
        </p:spPr>
        <p:txBody>
          <a:bodyPr>
            <a:normAutofit fontScale="62500" lnSpcReduction="20000"/>
          </a:bodyPr>
          <a:lstStyle/>
          <a:p>
            <a:pPr>
              <a:buNone/>
            </a:pPr>
            <a:r>
              <a:rPr lang="ru-RU" dirty="0" smtClean="0"/>
              <a:t/>
            </a:r>
            <a:br>
              <a:rPr lang="ru-RU" dirty="0" smtClean="0"/>
            </a:br>
            <a:endParaRPr lang="ru-RU" dirty="0" smtClean="0"/>
          </a:p>
          <a:p>
            <a:r>
              <a:rPr lang="ru-RU" sz="2500" dirty="0" smtClean="0"/>
              <a:t>Сядьте за </a:t>
            </a:r>
            <a:r>
              <a:rPr lang="ru-RU" sz="2500" dirty="0" smtClean="0"/>
              <a:t>стол, </a:t>
            </a:r>
            <a:r>
              <a:rPr lang="ru-RU" sz="2500" dirty="0" smtClean="0"/>
              <a:t>возьмите цветные карандаши или фломастеры. </a:t>
            </a:r>
            <a:endParaRPr lang="ru-RU" sz="2500" dirty="0" smtClean="0"/>
          </a:p>
          <a:p>
            <a:r>
              <a:rPr lang="ru-RU" sz="2500" dirty="0" smtClean="0"/>
              <a:t>Перед вами </a:t>
            </a:r>
            <a:r>
              <a:rPr lang="ru-RU" sz="2500" dirty="0" smtClean="0"/>
              <a:t>чистый лист бумаги. </a:t>
            </a:r>
            <a:r>
              <a:rPr lang="ru-RU" sz="2500" dirty="0"/>
              <a:t>Представьте, что вы переносите свое беспокойство и тревогу на </a:t>
            </a:r>
            <a:r>
              <a:rPr lang="ru-RU" sz="2500" dirty="0" smtClean="0"/>
              <a:t>лист, </a:t>
            </a:r>
            <a:r>
              <a:rPr lang="ru-RU" sz="2500" dirty="0"/>
              <a:t>стараясь выплеснуть </a:t>
            </a:r>
            <a:r>
              <a:rPr lang="ru-RU" sz="2500" dirty="0" smtClean="0"/>
              <a:t>их </a:t>
            </a:r>
            <a:r>
              <a:rPr lang="ru-RU" sz="2500" dirty="0"/>
              <a:t>полностью, до конца. </a:t>
            </a:r>
            <a:endParaRPr lang="ru-RU" sz="2500" dirty="0" smtClean="0"/>
          </a:p>
          <a:p>
            <a:r>
              <a:rPr lang="ru-RU" sz="2500" dirty="0" smtClean="0"/>
              <a:t>В</a:t>
            </a:r>
            <a:r>
              <a:rPr lang="ru-RU" sz="2500" dirty="0" smtClean="0"/>
              <a:t>ыберите цвет, рисуйте </a:t>
            </a:r>
            <a:r>
              <a:rPr lang="ru-RU" sz="2500" dirty="0" smtClean="0"/>
              <a:t>ч</a:t>
            </a:r>
            <a:r>
              <a:rPr lang="ru-RU" sz="2500" dirty="0" smtClean="0"/>
              <a:t>то</a:t>
            </a:r>
            <a:r>
              <a:rPr lang="ru-RU" sz="2500" dirty="0"/>
              <a:t> </a:t>
            </a:r>
            <a:r>
              <a:rPr lang="ru-RU" sz="2500" dirty="0" smtClean="0"/>
              <a:t>угодно (</a:t>
            </a:r>
            <a:r>
              <a:rPr lang="ru-RU" sz="2500" dirty="0"/>
              <a:t>линии, цветовые пятна, фигуры и т.д</a:t>
            </a:r>
            <a:r>
              <a:rPr lang="ru-RU" sz="2500" dirty="0" smtClean="0"/>
              <a:t>.)</a:t>
            </a:r>
            <a:r>
              <a:rPr lang="ru-RU" sz="2500" dirty="0" smtClean="0"/>
              <a:t> и как </a:t>
            </a:r>
            <a:r>
              <a:rPr lang="ru-RU" sz="2500" dirty="0" smtClean="0"/>
              <a:t>вам </a:t>
            </a:r>
            <a:r>
              <a:rPr lang="ru-RU" sz="2500" dirty="0" smtClean="0"/>
              <a:t>хочется</a:t>
            </a:r>
            <a:r>
              <a:rPr lang="ru-RU" sz="2500" dirty="0" smtClean="0"/>
              <a:t>, в полном соответствии с вашим </a:t>
            </a:r>
            <a:r>
              <a:rPr lang="ru-RU" sz="2500" dirty="0" smtClean="0"/>
              <a:t>настроением</a:t>
            </a:r>
            <a:r>
              <a:rPr lang="ru-RU" sz="2500" dirty="0"/>
              <a:t> </a:t>
            </a:r>
            <a:r>
              <a:rPr lang="ru-RU" sz="2500" dirty="0" smtClean="0"/>
              <a:t>до </a:t>
            </a:r>
            <a:r>
              <a:rPr lang="ru-RU" sz="2500" dirty="0" smtClean="0"/>
              <a:t>тех пор, пока не заполнится все пространство листа, и вы не почувствуете успокоение. Ваше время сейчас не ограничено: рисуйте столько, сколько вам нужно</a:t>
            </a:r>
            <a:r>
              <a:rPr lang="ru-RU" sz="2500" dirty="0" smtClean="0"/>
              <a:t>.</a:t>
            </a:r>
            <a:endParaRPr lang="ru-RU" sz="2500" dirty="0" smtClean="0"/>
          </a:p>
          <a:p>
            <a:r>
              <a:rPr lang="ru-RU" sz="2500" dirty="0" smtClean="0"/>
              <a:t>Затем переверните лист и напишите несколько слов, отражающих ваше настроение. Долго не думайте, необходимо, чтобы ваши слова возникали свободно, без специального контроля с вашей стороны. </a:t>
            </a:r>
            <a:endParaRPr lang="ru-RU" sz="2500" dirty="0" smtClean="0"/>
          </a:p>
          <a:p>
            <a:r>
              <a:rPr lang="ru-RU" sz="2500" dirty="0" smtClean="0"/>
              <a:t>После </a:t>
            </a:r>
            <a:r>
              <a:rPr lang="ru-RU" sz="2500" dirty="0" smtClean="0"/>
              <a:t>того как вы нарисовали свое настроение и переложили его в слова, с удовольствием, эмоционально разорвите листок и выбросите его в урну. Все</a:t>
            </a:r>
            <a:r>
              <a:rPr lang="ru-RU" sz="2500" dirty="0" smtClean="0"/>
              <a:t>.</a:t>
            </a:r>
            <a:endParaRPr lang="ru-RU" sz="2500" dirty="0" smtClean="0"/>
          </a:p>
          <a:p>
            <a:r>
              <a:rPr lang="ru-RU" sz="2500" dirty="0" smtClean="0"/>
              <a:t>Теперь вы избавились от своего напряженного состояния. Ваше напряжение перешло в рисунок и уже исчезло, как этот неприятный для вас рисунок.</a:t>
            </a:r>
            <a:br>
              <a:rPr lang="ru-RU" sz="2500" dirty="0" smtClean="0"/>
            </a:br>
            <a:endParaRPr lang="ru-RU" sz="25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Также вам помогут</a:t>
            </a:r>
            <a:endParaRPr lang="ru-RU" b="1" dirty="0"/>
          </a:p>
        </p:txBody>
      </p:sp>
      <p:sp>
        <p:nvSpPr>
          <p:cNvPr id="3" name="Содержимое 2"/>
          <p:cNvSpPr>
            <a:spLocks noGrp="1"/>
          </p:cNvSpPr>
          <p:nvPr>
            <p:ph idx="1"/>
          </p:nvPr>
        </p:nvSpPr>
        <p:spPr/>
        <p:txBody>
          <a:bodyPr>
            <a:normAutofit fontScale="92500" lnSpcReduction="20000"/>
          </a:bodyPr>
          <a:lstStyle/>
          <a:p>
            <a:r>
              <a:rPr lang="ru-RU" dirty="0" smtClean="0"/>
              <a:t>танцы</a:t>
            </a:r>
            <a:r>
              <a:rPr lang="ru-RU" dirty="0" smtClean="0"/>
              <a:t>, </a:t>
            </a:r>
          </a:p>
          <a:p>
            <a:r>
              <a:rPr lang="ru-RU" dirty="0" smtClean="0"/>
              <a:t>спорт, </a:t>
            </a:r>
          </a:p>
          <a:p>
            <a:r>
              <a:rPr lang="ru-RU" dirty="0" smtClean="0"/>
              <a:t>пение любимых (желательно </a:t>
            </a:r>
            <a:r>
              <a:rPr lang="ru-RU" dirty="0" smtClean="0"/>
              <a:t>эмоциональных) </a:t>
            </a:r>
            <a:r>
              <a:rPr lang="ru-RU" dirty="0" smtClean="0"/>
              <a:t>песен.  </a:t>
            </a:r>
          </a:p>
          <a:p>
            <a:r>
              <a:rPr lang="ru-RU" dirty="0" smtClean="0"/>
              <a:t>Главное не зацикливаться на плохих переживаниях, поскольку они увлекают в водоворот негатива. </a:t>
            </a:r>
          </a:p>
          <a:p>
            <a:r>
              <a:rPr lang="ru-RU" dirty="0" smtClean="0"/>
              <a:t>А основное правило, чтобы самостоятельно снять тревогу, – это позволить себе успокоиться: не перекручивать в голове, “пока горячо”, не искать виноватых, не дорисовывать и не предсказывать события.</a:t>
            </a: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ru-RU" i="1" dirty="0"/>
              <a:t>Спасибо </a:t>
            </a:r>
            <a:br>
              <a:rPr lang="ru-RU" i="1" dirty="0"/>
            </a:br>
            <a:r>
              <a:rPr lang="ru-RU" i="1" dirty="0"/>
              <a:t>за внимание!</a:t>
            </a:r>
            <a:br>
              <a:rPr lang="ru-RU" i="1" dirty="0"/>
            </a:br>
            <a:endParaRPr lang="ru-RU" i="1" dirty="0"/>
          </a:p>
        </p:txBody>
      </p:sp>
      <p:sp>
        <p:nvSpPr>
          <p:cNvPr id="3" name="Содержимое 2"/>
          <p:cNvSpPr>
            <a:spLocks noGrp="1"/>
          </p:cNvSpPr>
          <p:nvPr>
            <p:ph idx="1"/>
          </p:nvPr>
        </p:nvSpPr>
        <p:spPr/>
        <p:txBody>
          <a:bodyPr>
            <a:normAutofit/>
          </a:bodyPr>
          <a:lstStyle/>
          <a:p>
            <a:pPr algn="ctr">
              <a:buNone/>
            </a:pPr>
            <a:endParaRPr lang="ru-RU" sz="4000" i="1" dirty="0" smtClean="0"/>
          </a:p>
          <a:p>
            <a:pPr algn="ctr">
              <a:buNone/>
            </a:pPr>
            <a:r>
              <a:rPr lang="ru-RU" sz="4000" i="1" dirty="0" smtClean="0"/>
              <a:t>“ </a:t>
            </a:r>
            <a:r>
              <a:rPr lang="ru-RU" sz="4000" i="1" dirty="0"/>
              <a:t>В мире нет ничего такого, из-за чего стоит портить нервы. ”</a:t>
            </a:r>
            <a:r>
              <a:rPr lang="ru-RU" sz="4000" dirty="0"/>
              <a:t/>
            </a:r>
            <a:br>
              <a:rPr lang="ru-RU" sz="4000" dirty="0"/>
            </a:br>
            <a:r>
              <a:rPr lang="ru-RU" sz="4000" i="1" dirty="0"/>
              <a:t>—Эпиктет </a:t>
            </a:r>
            <a:endParaRPr lang="ru-RU" sz="4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476672"/>
            <a:ext cx="7776864" cy="5909310"/>
          </a:xfrm>
          <a:prstGeom prst="rect">
            <a:avLst/>
          </a:prstGeom>
        </p:spPr>
        <p:txBody>
          <a:bodyPr wrap="square">
            <a:spAutoFit/>
          </a:bodyPr>
          <a:lstStyle/>
          <a:p>
            <a:r>
              <a:rPr lang="ru-RU" b="1" dirty="0" err="1">
                <a:solidFill>
                  <a:srgbClr val="333333"/>
                </a:solidFill>
              </a:rPr>
              <a:t>Трево́га</a:t>
            </a:r>
            <a:r>
              <a:rPr lang="ru-RU" dirty="0">
                <a:solidFill>
                  <a:srgbClr val="333333"/>
                </a:solidFill>
              </a:rPr>
              <a:t> — отрицательно окрашенная эмоция, выражающая ощущение неопределённости, ожидание отрицательных событий, </a:t>
            </a:r>
            <a:r>
              <a:rPr lang="ru-RU" dirty="0"/>
              <a:t>с</a:t>
            </a:r>
            <a:r>
              <a:rPr lang="ru-RU" dirty="0" smtClean="0"/>
              <a:t>трах </a:t>
            </a:r>
            <a:r>
              <a:rPr lang="ru-RU" dirty="0"/>
              <a:t>потерять контроль над ситуацией и не справиться с </a:t>
            </a:r>
            <a:r>
              <a:rPr lang="ru-RU" dirty="0" smtClean="0"/>
              <a:t>ней.</a:t>
            </a:r>
          </a:p>
          <a:p>
            <a:endParaRPr lang="ru-RU" dirty="0" smtClean="0"/>
          </a:p>
          <a:p>
            <a:r>
              <a:rPr lang="ru-RU" dirty="0" err="1"/>
              <a:t>Коронавирус</a:t>
            </a:r>
            <a:r>
              <a:rPr lang="ru-RU" dirty="0"/>
              <a:t>, </a:t>
            </a:r>
            <a:r>
              <a:rPr lang="ru-RU" dirty="0" err="1"/>
              <a:t>контагиозность</a:t>
            </a:r>
            <a:r>
              <a:rPr lang="ru-RU" dirty="0"/>
              <a:t>, кризис, карантин - краткая подборка слов на букву К, вызывающих тревогу</a:t>
            </a:r>
            <a:r>
              <a:rPr lang="ru-RU" dirty="0" smtClean="0"/>
              <a:t>.</a:t>
            </a:r>
          </a:p>
          <a:p>
            <a:endParaRPr lang="ru-RU" dirty="0" smtClean="0"/>
          </a:p>
          <a:p>
            <a:r>
              <a:rPr lang="ru-RU" dirty="0"/>
              <a:t>Без сомнения, в </a:t>
            </a:r>
            <a:r>
              <a:rPr lang="ru-RU" dirty="0" smtClean="0"/>
              <a:t>ситуации, когда </a:t>
            </a:r>
            <a:r>
              <a:rPr lang="ru-RU" dirty="0"/>
              <a:t>ВОЗ объявила о пандемии </a:t>
            </a:r>
            <a:r>
              <a:rPr lang="ru-RU" dirty="0" smtClean="0"/>
              <a:t>COVID-19,  </a:t>
            </a:r>
            <a:r>
              <a:rPr lang="ru-RU" dirty="0"/>
              <a:t>целые страны, закрыв границы, уходят на </a:t>
            </a:r>
            <a:r>
              <a:rPr lang="ru-RU" dirty="0" smtClean="0"/>
              <a:t>карантин, в нашей стране </a:t>
            </a:r>
            <a:r>
              <a:rPr lang="ru-RU" dirty="0"/>
              <a:t>введен режим самоизоляции, </a:t>
            </a:r>
            <a:r>
              <a:rPr lang="ru-RU" dirty="0" smtClean="0"/>
              <a:t>мы вынуждены оставаться </a:t>
            </a:r>
            <a:r>
              <a:rPr lang="ru-RU" dirty="0"/>
              <a:t>дома, </a:t>
            </a:r>
            <a:r>
              <a:rPr lang="ru-RU" dirty="0" smtClean="0"/>
              <a:t>продолжая обучать  студентов с </a:t>
            </a:r>
            <a:r>
              <a:rPr lang="ru-RU" dirty="0"/>
              <a:t>помощью дистанционных образовательных технологий</a:t>
            </a:r>
            <a:r>
              <a:rPr lang="ru-RU" dirty="0" smtClean="0"/>
              <a:t> </a:t>
            </a:r>
            <a:r>
              <a:rPr lang="ru-RU" dirty="0"/>
              <a:t>- испытывать страх, гнев, тревогу и беспомощность - совершенно естественно</a:t>
            </a:r>
            <a:r>
              <a:rPr lang="ru-RU" dirty="0" smtClean="0"/>
              <a:t>.</a:t>
            </a:r>
          </a:p>
          <a:p>
            <a:endParaRPr lang="ru-RU" dirty="0"/>
          </a:p>
          <a:p>
            <a:r>
              <a:rPr lang="ru-RU" dirty="0" smtClean="0"/>
              <a:t>Во </a:t>
            </a:r>
            <a:r>
              <a:rPr lang="ru-RU" dirty="0"/>
              <a:t>время тревоги - причем, даже в мыслях, когда мы представляем тревожащую ситуация - сердце начинает биться часто и хаотично, что снижает выработку иммуноглобулина А, в результате чего иммунитет человека снижается на несколько часов. Помимо этого, длительный стресс и тревога дезактивируют (снижают </a:t>
            </a:r>
            <a:r>
              <a:rPr lang="ru-RU" dirty="0" err="1"/>
              <a:t>цитотоксичность</a:t>
            </a:r>
            <a:r>
              <a:rPr lang="ru-RU" dirty="0"/>
              <a:t>) NK-клетки, которые представляют из себя первую линию защиты организма против внешнего вторжения - например, вируса. И это лишь часть влияния, оказываемого стрессом и тревогой на иммунитет. </a:t>
            </a:r>
            <a:endParaRPr lang="ru-RU" dirty="0" smtClean="0"/>
          </a:p>
          <a:p>
            <a:r>
              <a:rPr lang="ru-RU" dirty="0" smtClean="0"/>
              <a:t>Что </a:t>
            </a:r>
            <a:r>
              <a:rPr lang="ru-RU" dirty="0"/>
              <a:t>же делать?</a:t>
            </a:r>
            <a:endParaRPr lang="ru-RU" dirty="0"/>
          </a:p>
        </p:txBody>
      </p:sp>
    </p:spTree>
    <p:extLst>
      <p:ext uri="{BB962C8B-B14F-4D97-AF65-F5344CB8AC3E}">
        <p14:creationId xmlns:p14="http://schemas.microsoft.com/office/powerpoint/2010/main" val="32584396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4294967295"/>
          </p:nvPr>
        </p:nvSpPr>
        <p:spPr>
          <a:xfrm>
            <a:off x="1115616" y="620688"/>
            <a:ext cx="7416824" cy="5472608"/>
          </a:xfrm>
        </p:spPr>
        <p:txBody>
          <a:bodyPr>
            <a:noAutofit/>
          </a:bodyPr>
          <a:lstStyle/>
          <a:p>
            <a:r>
              <a:rPr lang="ru-RU" sz="2000" dirty="0"/>
              <a:t>Информационная "диета" - очень неплохое решение, исключите из своего рациона информацию из любых непроверенных источников, особенно если она выводит вас из равновесия</a:t>
            </a:r>
            <a:r>
              <a:rPr lang="ru-RU" sz="2000" dirty="0" smtClean="0"/>
              <a:t>.</a:t>
            </a:r>
          </a:p>
          <a:p>
            <a:r>
              <a:rPr lang="ru-RU" sz="2000" dirty="0" smtClean="0"/>
              <a:t>Воспоминания о хорошем. </a:t>
            </a:r>
            <a:r>
              <a:rPr lang="ru-RU" sz="2000" dirty="0"/>
              <a:t>Переживание позитивных эмоций посредством </a:t>
            </a:r>
            <a:r>
              <a:rPr lang="ru-RU" sz="2000" dirty="0" smtClean="0"/>
              <a:t>воспоминаний приводит в состояние </a:t>
            </a:r>
            <a:r>
              <a:rPr lang="ru-RU" sz="2000" dirty="0"/>
              <a:t>стабильности и </a:t>
            </a:r>
            <a:r>
              <a:rPr lang="ru-RU" sz="2000" dirty="0" smtClean="0"/>
              <a:t>спокойствия.</a:t>
            </a:r>
          </a:p>
          <a:p>
            <a:r>
              <a:rPr lang="ru-RU" sz="2000" dirty="0" smtClean="0"/>
              <a:t>С</a:t>
            </a:r>
            <a:r>
              <a:rPr lang="ru-RU" sz="2000" dirty="0" smtClean="0"/>
              <a:t>порт. </a:t>
            </a:r>
            <a:r>
              <a:rPr lang="ru-RU" sz="2000" dirty="0"/>
              <a:t>Ф</a:t>
            </a:r>
            <a:r>
              <a:rPr lang="ru-RU" sz="2000" dirty="0" smtClean="0"/>
              <a:t>изическая </a:t>
            </a:r>
            <a:r>
              <a:rPr lang="ru-RU" sz="2000" dirty="0"/>
              <a:t>активность прекрасно "лечит" тревожные состояния</a:t>
            </a:r>
            <a:r>
              <a:rPr lang="ru-RU" sz="2000" dirty="0" smtClean="0"/>
              <a:t>.</a:t>
            </a:r>
          </a:p>
          <a:p>
            <a:r>
              <a:rPr lang="ru-RU" sz="2000" dirty="0" smtClean="0"/>
              <a:t>Юмор. Шутки, просмотр добрых, смешных фильмов </a:t>
            </a:r>
            <a:r>
              <a:rPr lang="ru-RU" sz="2000" dirty="0"/>
              <a:t>- </a:t>
            </a:r>
            <a:r>
              <a:rPr lang="ru-RU" sz="2000" dirty="0" smtClean="0"/>
              <a:t> </a:t>
            </a:r>
            <a:r>
              <a:rPr lang="ru-RU" sz="2000" dirty="0"/>
              <a:t>благотворно скажется на вашем психоэмоциональном состоянии</a:t>
            </a:r>
            <a:r>
              <a:rPr lang="ru-RU" sz="2000" dirty="0" smtClean="0"/>
              <a:t>. </a:t>
            </a:r>
            <a:r>
              <a:rPr lang="ru-RU" sz="2000" dirty="0"/>
              <a:t>Юмор является зрелой психологической защитой, позволяющей избавиться от избыточного эмоционального напряжения и справиться с тревогой</a:t>
            </a:r>
            <a:r>
              <a:rPr lang="ru-RU" sz="2000" dirty="0" smtClean="0"/>
              <a:t>.</a:t>
            </a:r>
          </a:p>
          <a:p>
            <a:r>
              <a:rPr lang="ru-RU" sz="2000" dirty="0" smtClean="0"/>
              <a:t>Отвлечение. </a:t>
            </a:r>
            <a:r>
              <a:rPr lang="ru-RU" sz="2000" dirty="0"/>
              <a:t>Э</a:t>
            </a:r>
            <a:r>
              <a:rPr lang="ru-RU" sz="2000" dirty="0" smtClean="0"/>
              <a:t>то </a:t>
            </a:r>
            <a:r>
              <a:rPr lang="ru-RU" sz="2000" dirty="0"/>
              <a:t>один из эффективных приемов, позволяющих уменьшить поток автоматических пугающих мыслей.</a:t>
            </a:r>
            <a:endParaRPr lang="ru-RU"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b="1" dirty="0" smtClean="0"/>
              <a:t>Дыхательные техники</a:t>
            </a:r>
            <a:endParaRPr lang="ru-RU" dirty="0"/>
          </a:p>
        </p:txBody>
      </p:sp>
      <p:sp>
        <p:nvSpPr>
          <p:cNvPr id="3" name="Содержимое 2"/>
          <p:cNvSpPr>
            <a:spLocks noGrp="1"/>
          </p:cNvSpPr>
          <p:nvPr>
            <p:ph idx="1"/>
          </p:nvPr>
        </p:nvSpPr>
        <p:spPr/>
        <p:txBody>
          <a:bodyPr>
            <a:normAutofit/>
          </a:bodyPr>
          <a:lstStyle/>
          <a:p>
            <a:r>
              <a:rPr lang="ru-RU" dirty="0"/>
              <a:t>помогают в сложной ситуации уменьшить </a:t>
            </a:r>
            <a:r>
              <a:rPr lang="ru-RU" dirty="0" smtClean="0"/>
              <a:t>тревогу;</a:t>
            </a:r>
          </a:p>
          <a:p>
            <a:r>
              <a:rPr lang="ru-RU" dirty="0"/>
              <a:t>п</a:t>
            </a:r>
            <a:r>
              <a:rPr lang="ru-RU" dirty="0" smtClean="0"/>
              <a:t>омогают вашему сердцу </a:t>
            </a:r>
            <a:r>
              <a:rPr lang="ru-RU" dirty="0"/>
              <a:t>и </a:t>
            </a:r>
            <a:r>
              <a:rPr lang="ru-RU" dirty="0" smtClean="0"/>
              <a:t>мозгу находиться </a:t>
            </a:r>
            <a:r>
              <a:rPr lang="ru-RU" dirty="0"/>
              <a:t>в </a:t>
            </a:r>
            <a:r>
              <a:rPr lang="ru-RU" dirty="0" smtClean="0"/>
              <a:t>равновесии;</a:t>
            </a:r>
          </a:p>
          <a:p>
            <a:r>
              <a:rPr lang="ru-RU" dirty="0" smtClean="0"/>
              <a:t>они </a:t>
            </a:r>
            <a:r>
              <a:rPr lang="ru-RU" dirty="0" smtClean="0"/>
              <a:t>не </a:t>
            </a:r>
            <a:r>
              <a:rPr lang="ru-RU" dirty="0" smtClean="0"/>
              <a:t>требуют </a:t>
            </a:r>
            <a:r>
              <a:rPr lang="ru-RU" dirty="0" smtClean="0"/>
              <a:t>от вас специальной </a:t>
            </a:r>
            <a:r>
              <a:rPr lang="ru-RU" dirty="0" smtClean="0"/>
              <a:t>подготовки</a:t>
            </a:r>
            <a:r>
              <a:rPr lang="ru-RU" dirty="0"/>
              <a:t>;</a:t>
            </a:r>
            <a:endParaRPr lang="ru-RU" dirty="0" smtClean="0"/>
          </a:p>
          <a:p>
            <a:r>
              <a:rPr lang="ru-RU" dirty="0"/>
              <a:t>м</a:t>
            </a:r>
            <a:r>
              <a:rPr lang="ru-RU" dirty="0" smtClean="0"/>
              <a:t>аксимум</a:t>
            </a:r>
            <a:r>
              <a:rPr lang="ru-RU" dirty="0" smtClean="0"/>
              <a:t>, что придется сделать, – это приступить к ним.</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76867" y="692697"/>
            <a:ext cx="6798734" cy="1296144"/>
          </a:xfrm>
        </p:spPr>
        <p:txBody>
          <a:bodyPr>
            <a:normAutofit/>
          </a:bodyPr>
          <a:lstStyle/>
          <a:p>
            <a:r>
              <a:rPr lang="ru-RU" sz="3200" b="1" dirty="0" smtClean="0"/>
              <a:t>Диафрагмальное дыхание</a:t>
            </a:r>
            <a:endParaRPr lang="ru-RU" sz="3200" b="1" dirty="0"/>
          </a:p>
        </p:txBody>
      </p:sp>
      <p:sp>
        <p:nvSpPr>
          <p:cNvPr id="3" name="Содержимое 2"/>
          <p:cNvSpPr>
            <a:spLocks noGrp="1"/>
          </p:cNvSpPr>
          <p:nvPr>
            <p:ph idx="1"/>
          </p:nvPr>
        </p:nvSpPr>
        <p:spPr>
          <a:xfrm>
            <a:off x="651798" y="2420888"/>
            <a:ext cx="7848871" cy="3888432"/>
          </a:xfrm>
        </p:spPr>
        <p:txBody>
          <a:bodyPr>
            <a:noAutofit/>
          </a:bodyPr>
          <a:lstStyle/>
          <a:p>
            <a:pPr fontAlgn="base"/>
            <a:r>
              <a:rPr lang="ru-RU" sz="1800" dirty="0" smtClean="0"/>
              <a:t>Положите одну руку на живот, другую на грудь. Медленно вдыхайте через нос, пока не ощутите рукой движение живота. Грудь при этом должна оставаться в покое. Представьте, что живот — шарик, который вы пытаетесь надуть, в то время как грудь не двигается. После вдоха напрягите мышцы живота и выдыхайте сквозь сжатые губы. Когда вы начнете практиковать диафрагмальное дыхание, вы можете почувствовать усталость и даже небольшое головокружение, со временем вы привыкнете.</a:t>
            </a:r>
          </a:p>
          <a:p>
            <a:pPr fontAlgn="base"/>
            <a:r>
              <a:rPr lang="ru-RU" sz="1800" dirty="0" smtClean="0"/>
              <a:t>Диафрагма — это мышца, расположенная между грудной и брюшной </a:t>
            </a:r>
            <a:r>
              <a:rPr lang="ru-RU" sz="1800" dirty="0" smtClean="0"/>
              <a:t>полостью, техника диафрагмальное дыхание </a:t>
            </a:r>
            <a:r>
              <a:rPr lang="ru-RU" sz="1800" dirty="0" smtClean="0"/>
              <a:t>учит правильно использовать </a:t>
            </a:r>
            <a:r>
              <a:rPr lang="ru-RU" sz="1800" dirty="0" smtClean="0"/>
              <a:t>ее. </a:t>
            </a:r>
          </a:p>
          <a:p>
            <a:pPr fontAlgn="base"/>
            <a:r>
              <a:rPr lang="ru-RU" sz="1800" dirty="0" smtClean="0"/>
              <a:t>Такое</a:t>
            </a:r>
            <a:r>
              <a:rPr lang="ru-RU" sz="1800" dirty="0" smtClean="0"/>
              <a:t> </a:t>
            </a:r>
            <a:r>
              <a:rPr lang="ru-RU" sz="1800" dirty="0" smtClean="0"/>
              <a:t>дыхание </a:t>
            </a:r>
            <a:r>
              <a:rPr lang="ru-RU" sz="1800" dirty="0" smtClean="0"/>
              <a:t>снимает тревогу</a:t>
            </a:r>
            <a:r>
              <a:rPr lang="ru-RU" sz="1800" dirty="0"/>
              <a:t>,</a:t>
            </a:r>
            <a:r>
              <a:rPr lang="ru-RU" sz="1800" dirty="0" smtClean="0"/>
              <a:t> </a:t>
            </a:r>
            <a:r>
              <a:rPr lang="ru-RU" sz="1800" dirty="0" smtClean="0"/>
              <a:t>замедляет сердцебиение и помогает снизить кровяное давление</a:t>
            </a:r>
            <a:r>
              <a:rPr lang="ru-RU" sz="1800" dirty="0" smtClean="0"/>
              <a:t>.</a:t>
            </a:r>
          </a:p>
          <a:p>
            <a:pPr marL="0" indent="0" fontAlgn="base">
              <a:buNone/>
            </a:pPr>
            <a:endParaRPr lang="ru-RU" sz="1600" dirty="0" smtClean="0"/>
          </a:p>
          <a:p>
            <a:pPr fontAlgn="base"/>
            <a:endParaRPr lang="ru-RU" sz="1600" dirty="0" smtClean="0"/>
          </a:p>
          <a:p>
            <a:pPr>
              <a:buNone/>
            </a:pPr>
            <a:r>
              <a:rPr lang="ru-RU" sz="1600" dirty="0" smtClean="0"/>
              <a:t/>
            </a:r>
            <a:br>
              <a:rPr lang="ru-RU" sz="1600" dirty="0" smtClean="0"/>
            </a:br>
            <a:endParaRPr lang="ru-RU"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Д</a:t>
            </a:r>
            <a:r>
              <a:rPr lang="ru-RU" b="1" dirty="0" smtClean="0"/>
              <a:t>ыхание </a:t>
            </a:r>
            <a:r>
              <a:rPr lang="ru-RU" b="1" dirty="0" smtClean="0"/>
              <a:t>и </a:t>
            </a:r>
            <a:r>
              <a:rPr lang="ru-RU" b="1" dirty="0" smtClean="0"/>
              <a:t>горящее пламя свечи</a:t>
            </a:r>
            <a:endParaRPr lang="ru-RU" dirty="0"/>
          </a:p>
        </p:txBody>
      </p:sp>
      <p:sp>
        <p:nvSpPr>
          <p:cNvPr id="3" name="Содержимое 2"/>
          <p:cNvSpPr>
            <a:spLocks noGrp="1"/>
          </p:cNvSpPr>
          <p:nvPr>
            <p:ph idx="1"/>
          </p:nvPr>
        </p:nvSpPr>
        <p:spPr/>
        <p:txBody>
          <a:bodyPr>
            <a:normAutofit fontScale="77500" lnSpcReduction="20000"/>
          </a:bodyPr>
          <a:lstStyle/>
          <a:p>
            <a:r>
              <a:rPr lang="ru-RU" dirty="0" smtClean="0"/>
              <a:t> Поставьте перед собой зажженную свечу наберите в легкие воздух, а затем выдыхая направьте  струю воздуха на </a:t>
            </a:r>
            <a:r>
              <a:rPr lang="ru-RU" dirty="0"/>
              <a:t>огонь. Не старайтесь погасить пламя </a:t>
            </a:r>
            <a:r>
              <a:rPr lang="ru-RU" dirty="0" smtClean="0"/>
              <a:t>свечи, </a:t>
            </a:r>
            <a:r>
              <a:rPr lang="ru-RU" dirty="0" smtClean="0"/>
              <a:t>добивайтесь </a:t>
            </a:r>
            <a:r>
              <a:rPr lang="ru-RU" dirty="0"/>
              <a:t>эффекта, когда угол наклона пламени будет </a:t>
            </a:r>
            <a:r>
              <a:rPr lang="ru-RU" dirty="0" smtClean="0"/>
              <a:t>одинаковым, </a:t>
            </a:r>
            <a:r>
              <a:rPr lang="ru-RU" dirty="0"/>
              <a:t>до момента окончания вашего выдоха</a:t>
            </a:r>
            <a:r>
              <a:rPr lang="ru-RU" dirty="0" smtClean="0"/>
              <a:t>.</a:t>
            </a:r>
          </a:p>
          <a:p>
            <a:r>
              <a:rPr lang="ru-RU" dirty="0"/>
              <a:t>Упражнение </a:t>
            </a:r>
            <a:r>
              <a:rPr lang="ru-RU" dirty="0" smtClean="0"/>
              <a:t>выполнять </a:t>
            </a:r>
            <a:r>
              <a:rPr lang="ru-RU" dirty="0"/>
              <a:t>примерно 5 минут. </a:t>
            </a:r>
          </a:p>
          <a:p>
            <a:r>
              <a:rPr lang="ru-RU" dirty="0" smtClean="0"/>
              <a:t>Тут нет никакой магии, просто глядя на горящее и колышущееся пламя </a:t>
            </a:r>
            <a:r>
              <a:rPr lang="ru-RU" dirty="0" smtClean="0"/>
              <a:t>человек успокаивается и расслабляется. </a:t>
            </a:r>
            <a:endParaRPr lang="ru-RU" dirty="0" smtClean="0"/>
          </a:p>
          <a:p>
            <a:r>
              <a:rPr lang="ru-RU" dirty="0" smtClean="0"/>
              <a:t>Если в первом варианте упражнения вы должны сосредоточиться на себе, своих ощущениях, то во втором варианте перед вами еще и зрительный объект, который позволяет быстрее расслабиться.</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Осознанное дыхание</a:t>
            </a:r>
            <a:endParaRPr lang="ru-RU" dirty="0"/>
          </a:p>
        </p:txBody>
      </p:sp>
      <p:sp>
        <p:nvSpPr>
          <p:cNvPr id="3" name="Содержимое 2"/>
          <p:cNvSpPr>
            <a:spLocks noGrp="1"/>
          </p:cNvSpPr>
          <p:nvPr>
            <p:ph idx="1"/>
          </p:nvPr>
        </p:nvSpPr>
        <p:spPr>
          <a:xfrm>
            <a:off x="755576" y="2490135"/>
            <a:ext cx="7704855" cy="3444997"/>
          </a:xfrm>
        </p:spPr>
        <p:txBody>
          <a:bodyPr>
            <a:normAutofit fontScale="62500" lnSpcReduction="20000"/>
          </a:bodyPr>
          <a:lstStyle/>
          <a:p>
            <a:r>
              <a:rPr lang="ru-RU" dirty="0" smtClean="0"/>
              <a:t>Сконцентрируйтесь на дыхании. </a:t>
            </a:r>
          </a:p>
          <a:p>
            <a:r>
              <a:rPr lang="ru-RU" dirty="0" smtClean="0"/>
              <a:t>Дышите глубоко, задержите воздух в легких на пару секунд, а затем выдохните. </a:t>
            </a:r>
          </a:p>
          <a:p>
            <a:r>
              <a:rPr lang="ru-RU" dirty="0" smtClean="0"/>
              <a:t>С выдохом должно уйти и ощущение скованности в теле. </a:t>
            </a:r>
          </a:p>
          <a:p>
            <a:r>
              <a:rPr lang="ru-RU" dirty="0" smtClean="0"/>
              <a:t>Для закрепления результата повторите цикл вдохов и выдохов примерно 3-5 раз. </a:t>
            </a:r>
          </a:p>
          <a:p>
            <a:r>
              <a:rPr lang="ru-RU" dirty="0" smtClean="0"/>
              <a:t>При этом нужно постараться максимально расслабиться, чуть поднять подбородок и слегка отклониться назад. </a:t>
            </a:r>
          </a:p>
          <a:p>
            <a:r>
              <a:rPr lang="ru-RU" dirty="0" smtClean="0"/>
              <a:t>Сидя на стуле, попытайтесь при очередном вдохе потянуть на себя края сиденья (словно вам нужно поднять стул вместе с собой). </a:t>
            </a:r>
          </a:p>
          <a:p>
            <a:r>
              <a:rPr lang="ru-RU" dirty="0" smtClean="0"/>
              <a:t>Затем задержите дыхание на мгновенье и медленно, спокойно делайте выдох через нос.</a:t>
            </a:r>
          </a:p>
          <a:p>
            <a:r>
              <a:rPr lang="ru-RU" dirty="0" smtClean="0"/>
              <a:t>Тем, </a:t>
            </a:r>
            <a:r>
              <a:rPr lang="ru-RU" i="1" dirty="0" smtClean="0"/>
              <a:t>у кого повышенное давление</a:t>
            </a:r>
            <a:r>
              <a:rPr lang="ru-RU" dirty="0" smtClean="0"/>
              <a:t>, нужно дышать аккуратно, избегая напряжения на вдохе. </a:t>
            </a:r>
          </a:p>
          <a:p>
            <a:r>
              <a:rPr lang="ru-RU" dirty="0" smtClean="0"/>
              <a:t>С</a:t>
            </a:r>
            <a:r>
              <a:rPr lang="ru-RU" dirty="0" smtClean="0"/>
              <a:t>тарайтесь </a:t>
            </a:r>
            <a:r>
              <a:rPr lang="ru-RU" dirty="0" smtClean="0"/>
              <a:t>во время осознанного дыхания концентрироваться на тех мыслях, что вас успокаивают.</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a:t>Мышечное расслабление</a:t>
            </a:r>
            <a:endParaRPr lang="ru-RU" dirty="0"/>
          </a:p>
        </p:txBody>
      </p:sp>
      <p:sp>
        <p:nvSpPr>
          <p:cNvPr id="3" name="Содержимое 2"/>
          <p:cNvSpPr>
            <a:spLocks noGrp="1"/>
          </p:cNvSpPr>
          <p:nvPr>
            <p:ph idx="1"/>
          </p:nvPr>
        </p:nvSpPr>
        <p:spPr/>
        <p:txBody>
          <a:bodyPr>
            <a:normAutofit/>
          </a:bodyPr>
          <a:lstStyle/>
          <a:p>
            <a:pPr marL="0" indent="0">
              <a:buNone/>
            </a:pPr>
            <a:r>
              <a:rPr lang="ru-RU" dirty="0" smtClean="0"/>
              <a:t>П</a:t>
            </a:r>
            <a:r>
              <a:rPr lang="ru-RU" dirty="0" smtClean="0"/>
              <a:t>оскольку </a:t>
            </a:r>
            <a:r>
              <a:rPr lang="ru-RU" dirty="0" smtClean="0"/>
              <a:t>кризис всегда связан с эмоциональным напряжением, которое может приводить к дезорганизации поведения и тонкого согласования психических процессов, то умение регулировать его — расслабляться и </a:t>
            </a:r>
            <a:r>
              <a:rPr lang="ru-RU" dirty="0" err="1" smtClean="0"/>
              <a:t>мобилизовываться</a:t>
            </a:r>
            <a:r>
              <a:rPr lang="ru-RU" dirty="0" smtClean="0"/>
              <a:t> — </a:t>
            </a:r>
            <a:r>
              <a:rPr lang="ru-RU" dirty="0"/>
              <a:t>способствует снятию психического напряжения. </a:t>
            </a:r>
            <a:endParaRPr lang="ru-RU"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76866" y="915337"/>
            <a:ext cx="6798734" cy="857479"/>
          </a:xfrm>
        </p:spPr>
        <p:txBody>
          <a:bodyPr/>
          <a:lstStyle/>
          <a:p>
            <a:r>
              <a:rPr lang="ru-RU" b="1" dirty="0" smtClean="0"/>
              <a:t>Упражнение «Моя комната»</a:t>
            </a:r>
            <a:endParaRPr lang="ru-RU" b="1" dirty="0"/>
          </a:p>
        </p:txBody>
      </p:sp>
      <p:sp>
        <p:nvSpPr>
          <p:cNvPr id="3" name="Содержимое 2"/>
          <p:cNvSpPr>
            <a:spLocks noGrp="1"/>
          </p:cNvSpPr>
          <p:nvPr>
            <p:ph idx="1"/>
          </p:nvPr>
        </p:nvSpPr>
        <p:spPr/>
        <p:txBody>
          <a:bodyPr>
            <a:normAutofit/>
          </a:bodyPr>
          <a:lstStyle/>
          <a:p>
            <a:r>
              <a:rPr lang="ru-RU" dirty="0" smtClean="0"/>
              <a:t>Сядьте</a:t>
            </a:r>
            <a:r>
              <a:rPr lang="ru-RU" dirty="0" smtClean="0"/>
              <a:t>, расслабьтесь и начните строить в воображении свою любимую комнату с видом на озеро,  лес или куда-то еще. Обставьте ее, как вы хотите, представьте свое кресло, свое любимое место в ней. </a:t>
            </a:r>
          </a:p>
          <a:p>
            <a:r>
              <a:rPr lang="ru-RU" dirty="0" smtClean="0"/>
              <a:t>Запомните ее и мысленно уходите в нее отдыхать в любое время в течение дня. Побудьте в ней 5-7 минут, и вы ощутите прилив </a:t>
            </a:r>
            <a:r>
              <a:rPr lang="ru-RU" dirty="0" smtClean="0"/>
              <a:t>сил.</a:t>
            </a:r>
            <a:endParaRPr lang="ru-RU" dirty="0" smtClean="0"/>
          </a:p>
          <a:p>
            <a:endParaRPr lang="ru-RU" dirty="0"/>
          </a:p>
        </p:txBody>
      </p:sp>
      <p:sp>
        <p:nvSpPr>
          <p:cNvPr id="4" name="Прямоугольник 3"/>
          <p:cNvSpPr/>
          <p:nvPr/>
        </p:nvSpPr>
        <p:spPr>
          <a:xfrm>
            <a:off x="3851920" y="1779884"/>
            <a:ext cx="1287532" cy="369332"/>
          </a:xfrm>
          <a:prstGeom prst="rect">
            <a:avLst/>
          </a:prstGeom>
        </p:spPr>
        <p:txBody>
          <a:bodyPr wrap="none">
            <a:spAutoFit/>
          </a:bodyPr>
          <a:lstStyle/>
          <a:p>
            <a:r>
              <a:rPr lang="ru-RU" dirty="0"/>
              <a:t>(«мой дом»)</a:t>
            </a:r>
          </a:p>
        </p:txBody>
      </p:sp>
    </p:spTree>
    <p:extLst>
      <p:ext uri="{BB962C8B-B14F-4D97-AF65-F5344CB8AC3E}">
        <p14:creationId xmlns:p14="http://schemas.microsoft.com/office/powerpoint/2010/main" val="37251668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Натуральные материалы">
  <a:themeElements>
    <a:clrScheme name="Натуральные материалы">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Натуральные материалы">
      <a:majorFont>
        <a:latin typeface="Garamond" panose="020204040303010108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panose="02020404030301010803"/>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Натуральные материалы">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name="Organic" id="{28CDC826-8792-45C0-861B-85EB3ADEDA33}" vid="{7DAC20F1-423D-49E2-BD0B-50532748BAD0}"/>
    </a:ext>
  </a:extLst>
</a:theme>
</file>

<file path=docProps/app.xml><?xml version="1.0" encoding="utf-8"?>
<Properties xmlns="http://schemas.openxmlformats.org/officeDocument/2006/extended-properties" xmlns:vt="http://schemas.openxmlformats.org/officeDocument/2006/docPropsVTypes">
  <Template>Organic</Template>
  <TotalTime>494</TotalTime>
  <Words>1263</Words>
  <Application>Microsoft Office PowerPoint</Application>
  <PresentationFormat>Экран (4:3)</PresentationFormat>
  <Paragraphs>99</Paragraphs>
  <Slides>18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18</vt:i4>
      </vt:variant>
    </vt:vector>
  </HeadingPairs>
  <TitlesOfParts>
    <vt:vector size="21" baseType="lpstr">
      <vt:lpstr>Arial</vt:lpstr>
      <vt:lpstr>Garamond</vt:lpstr>
      <vt:lpstr>Натуральные материалы</vt:lpstr>
      <vt:lpstr>Избавляемся от тревоги</vt:lpstr>
      <vt:lpstr>Презентация PowerPoint</vt:lpstr>
      <vt:lpstr>Презентация PowerPoint</vt:lpstr>
      <vt:lpstr>Дыхательные техники</vt:lpstr>
      <vt:lpstr>Диафрагмальное дыхание</vt:lpstr>
      <vt:lpstr>Дыхание и горящее пламя свечи</vt:lpstr>
      <vt:lpstr>Осознанное дыхание</vt:lpstr>
      <vt:lpstr>Мышечное расслабление</vt:lpstr>
      <vt:lpstr>Упражнение «Моя комната»</vt:lpstr>
      <vt:lpstr>Прогрессивная мышечная релаксация </vt:lpstr>
      <vt:lpstr>Мышечное расслабление Джейкобсона </vt:lpstr>
      <vt:lpstr>Презентация PowerPoint</vt:lpstr>
      <vt:lpstr>Осознанная медитация </vt:lpstr>
      <vt:lpstr>Вы можете выплескивать негативную энергию также при помощи творчества.</vt:lpstr>
      <vt:lpstr>Творческое упражнение на снятие тревоги.</vt:lpstr>
      <vt:lpstr>Упражнение "Настроение". </vt:lpstr>
      <vt:lpstr>Также вам помогут</vt:lpstr>
      <vt:lpstr>Спасибо  за внимание!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Shuhuler</dc:creator>
  <cp:lastModifiedBy>Диана</cp:lastModifiedBy>
  <cp:revision>47</cp:revision>
  <dcterms:created xsi:type="dcterms:W3CDTF">2020-04-02T07:41:14Z</dcterms:created>
  <dcterms:modified xsi:type="dcterms:W3CDTF">2020-04-17T15:06:08Z</dcterms:modified>
</cp:coreProperties>
</file>