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8" r:id="rId12"/>
    <p:sldId id="269" r:id="rId13"/>
    <p:sldId id="270" r:id="rId14"/>
    <p:sldId id="271" r:id="rId15"/>
    <p:sldId id="272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753B7F-80BF-4601-ADF2-AB6AE9EBF216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7C14A2-888B-4293-A378-CC266590E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222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3807E-CEA4-471A-A6AC-211539B2165A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3006D-9CE0-49DC-B6C0-2056664F84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107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3807E-CEA4-471A-A6AC-211539B2165A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3006D-9CE0-49DC-B6C0-2056664F84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070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3807E-CEA4-471A-A6AC-211539B2165A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3006D-9CE0-49DC-B6C0-2056664F84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0678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3807E-CEA4-471A-A6AC-211539B2165A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3006D-9CE0-49DC-B6C0-2056664F84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010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3807E-CEA4-471A-A6AC-211539B2165A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3006D-9CE0-49DC-B6C0-2056664F84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548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3807E-CEA4-471A-A6AC-211539B2165A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3006D-9CE0-49DC-B6C0-2056664F84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40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3807E-CEA4-471A-A6AC-211539B2165A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3006D-9CE0-49DC-B6C0-2056664F84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081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3807E-CEA4-471A-A6AC-211539B2165A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3006D-9CE0-49DC-B6C0-2056664F84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1124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3807E-CEA4-471A-A6AC-211539B2165A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3006D-9CE0-49DC-B6C0-2056664F84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975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3807E-CEA4-471A-A6AC-211539B2165A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3006D-9CE0-49DC-B6C0-2056664F84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803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3807E-CEA4-471A-A6AC-211539B2165A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3006D-9CE0-49DC-B6C0-2056664F84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045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3807E-CEA4-471A-A6AC-211539B2165A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03006D-9CE0-49DC-B6C0-2056664F84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545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0.png"/><Relationship Id="rId7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1470025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ГПОУ 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«Сыктывкарский автомеханический техникум»</a:t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Лента времени</a:t>
            </a:r>
            <a:r>
              <a:rPr lang="ru-RU" b="1" dirty="0">
                <a:solidFill>
                  <a:srgbClr val="FF0000"/>
                </a:solidFill>
                <a:latin typeface="Arial"/>
                <a:ea typeface="Calibri"/>
                <a:cs typeface="Times New Roman"/>
              </a:rPr>
              <a:t/>
            </a:r>
            <a:br>
              <a:rPr lang="ru-RU" b="1" dirty="0">
                <a:solidFill>
                  <a:srgbClr val="FF0000"/>
                </a:solidFill>
                <a:latin typeface="Arial"/>
                <a:ea typeface="Calibri"/>
                <a:cs typeface="Times New Roman"/>
              </a:rPr>
            </a:br>
            <a:r>
              <a:rPr lang="ru-RU" b="1" dirty="0" smtClean="0">
                <a:solidFill>
                  <a:srgbClr val="FF0000"/>
                </a:solidFill>
                <a:effectLst/>
                <a:latin typeface="Arial"/>
                <a:ea typeface="Calibri"/>
                <a:cs typeface="Times New Roman"/>
              </a:rPr>
              <a:t/>
            </a:r>
            <a:br>
              <a:rPr lang="ru-RU" b="1" dirty="0" smtClean="0">
                <a:solidFill>
                  <a:srgbClr val="FF0000"/>
                </a:solidFill>
                <a:effectLst/>
                <a:latin typeface="Arial"/>
                <a:ea typeface="Calibri"/>
                <a:cs typeface="Times New Roman"/>
              </a:rPr>
            </a:br>
            <a:r>
              <a:rPr lang="ru-RU" sz="1050" dirty="0">
                <a:ea typeface="Calibri"/>
                <a:cs typeface="Times New Roman"/>
              </a:rPr>
              <a:t/>
            </a:r>
            <a:br>
              <a:rPr lang="ru-RU" sz="1050" dirty="0"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1628800"/>
            <a:ext cx="8856984" cy="4896544"/>
          </a:xfrm>
        </p:spPr>
        <p:txBody>
          <a:bodyPr/>
          <a:lstStyle/>
          <a:p>
            <a:pPr lvl="0"/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История техникума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Путь, пройденный со страной: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spcAft>
                <a:spcPts val="100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1936 – 1953 – 1963 – 1984 – 1989 – 1998 – 2011 – 2020 -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spcAft>
                <a:spcPts val="100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«Народ, не знающий своего прошлого, не имеет будущего»</a:t>
            </a:r>
            <a:endParaRPr lang="ru-RU" sz="2000" dirty="0">
              <a:solidFill>
                <a:prstClr val="black">
                  <a:tint val="75000"/>
                </a:prst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Михаил Ломоносов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  <a:p>
            <a:pPr lvl="0"/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Ленту времени выпустили:</a:t>
            </a:r>
          </a:p>
          <a:p>
            <a:pPr lvl="0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Богданова Наталья Витальевна, </a:t>
            </a:r>
          </a:p>
          <a:p>
            <a:pPr lvl="0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библиотекарь</a:t>
            </a:r>
          </a:p>
          <a:p>
            <a:pPr lvl="0"/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Лопащук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Маргарита Ивановна, </a:t>
            </a:r>
          </a:p>
          <a:p>
            <a:pPr lvl="0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преподаватель</a:t>
            </a:r>
          </a:p>
          <a:p>
            <a:pPr lvl="0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2020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63" y="2060848"/>
            <a:ext cx="846856" cy="877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472" y="2060849"/>
            <a:ext cx="812852" cy="878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26" y="260648"/>
            <a:ext cx="1084931" cy="1077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237" y="5148484"/>
            <a:ext cx="2798763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" y="5322692"/>
            <a:ext cx="3051051" cy="1571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94898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-171400"/>
            <a:ext cx="6512511" cy="1143000"/>
          </a:xfrm>
        </p:spPr>
        <p:txBody>
          <a:bodyPr>
            <a:normAutofit/>
          </a:bodyPr>
          <a:lstStyle/>
          <a:p>
            <a:pPr algn="l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1990 - 2010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726937"/>
            <a:ext cx="8784976" cy="6066686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Училище имеет большую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учебно-производственную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базу:</a:t>
            </a:r>
          </a:p>
          <a:p>
            <a:pPr marL="0" lvl="0" indent="0"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Автодром;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Гараж. Лесопарковая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16/3;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Учебные мастерские: по сварке, по производству каменных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работ;</a:t>
            </a:r>
          </a:p>
          <a:p>
            <a:pPr marL="0" lvl="0" indent="0">
              <a:buNone/>
            </a:pP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Учебный центр «</a:t>
            </a: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PONSSE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»;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 2006 году - 46 единиц автомобильной техники, 21 единица тракторов, экскаваторов,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бульдозеров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том числе 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Харвейстер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736" y="21430"/>
            <a:ext cx="160337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11" y="0"/>
            <a:ext cx="1414463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20503"/>
            <a:ext cx="2319814" cy="1516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653" y="1720503"/>
            <a:ext cx="2025330" cy="1516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941" y="1720502"/>
            <a:ext cx="2019493" cy="1516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311" y="1736725"/>
            <a:ext cx="2004263" cy="1500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716" y="4149080"/>
            <a:ext cx="2968624" cy="2228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49080"/>
            <a:ext cx="3163364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084" y="4627640"/>
            <a:ext cx="2545632" cy="1897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62843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-171400"/>
            <a:ext cx="6512511" cy="1143000"/>
          </a:xfrm>
        </p:spPr>
        <p:txBody>
          <a:bodyPr>
            <a:normAutofit/>
          </a:bodyPr>
          <a:lstStyle/>
          <a:p>
            <a:pPr algn="l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1990 - 2010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726937"/>
            <a:ext cx="8784976" cy="6066686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училище работает большой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сплочённый коллектив</a:t>
            </a: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1996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                                                  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2006 г.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училище ведётся подготовка по профессиям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(С 2008 с получением полного среднего образования)</a:t>
            </a: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buNone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Мастер по мелиорации, мастер по техническому обслуживанию МТП, автомеханик, машинист дорожно-строительных машин, тракторист-машинист сельско-хозяйственного производства, машинист подъёмно-транспортных и строительных машин, водитель 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buNone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автомобиля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категории «В», «С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». В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училище открыта новая профессия: 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buNone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«Машинист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лесозаготовительных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трелёвочных машин» с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умением </a:t>
            </a:r>
          </a:p>
          <a:p>
            <a:pPr marL="0" lvl="0" indent="0" algn="just">
              <a:buNone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работать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Форвардере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Харвейстере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 сотрудничестве с фирмой 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buNone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PONSSE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lvl="0" indent="0" algn="just">
              <a:buNone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Мастер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отделочных строительных работ, мастер общестроительных 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buNone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мастер столярно-плотничных и паркетных работ, монтажник санитарно-технических, вентиляционных систем и оборудования, станочник в деревообработке, повар-кондитер.</a:t>
            </a:r>
          </a:p>
          <a:p>
            <a:pPr marL="0" lvl="0" indent="0" algn="just">
              <a:buNone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Вечернем отделении ПУ № 20 ведётся курсовая подготовка  по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27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рабочим 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buNone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специальностям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хозрасчётной основе.</a:t>
            </a:r>
          </a:p>
          <a:p>
            <a:pPr marL="0" lvl="0" indent="0">
              <a:buNone/>
            </a:pP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736" y="21430"/>
            <a:ext cx="160337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11" y="0"/>
            <a:ext cx="1414463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52736"/>
            <a:ext cx="2600249" cy="195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624" y="1052736"/>
            <a:ext cx="2905844" cy="195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330" y="4149080"/>
            <a:ext cx="2002720" cy="1502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186" y="5918033"/>
            <a:ext cx="1147814" cy="86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46119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280920" cy="1143000"/>
          </a:xfrm>
        </p:spPr>
        <p:txBody>
          <a:bodyPr>
            <a:normAutofit/>
          </a:bodyPr>
          <a:lstStyle/>
          <a:p>
            <a:pPr algn="l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2011 – 2020  Наше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время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726937"/>
            <a:ext cx="8784976" cy="6066686"/>
          </a:xfrm>
        </p:spPr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29.04.2011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года создано</a:t>
            </a:r>
          </a:p>
          <a:p>
            <a:pPr marL="0" lvl="0" indent="0" algn="just">
              <a:buNone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Государственное автономное образовательное учреждение среднего профессионального образования Республики Коми </a:t>
            </a: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«Сыктывкарский автомеханический техникум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путем изменения типа существующего государственного образовательного учреждения начального профессионального образования «Профессиональное училище № 20 г. Сыктывкара». </a:t>
            </a:r>
          </a:p>
          <a:p>
            <a:pPr marL="0" lvl="0" indent="0">
              <a:buNone/>
            </a:pP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28 октября 2013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года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переименовано в 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Государственное </a:t>
            </a:r>
          </a:p>
          <a:p>
            <a:pPr marL="0" lvl="0" indent="0">
              <a:buNone/>
            </a:pP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профессиональное </a:t>
            </a: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образовательное 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учреждение </a:t>
            </a:r>
          </a:p>
          <a:p>
            <a:pPr marL="0" lvl="0" indent="0">
              <a:buNone/>
            </a:pP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«Сыктывкарский </a:t>
            </a: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автомеханический техникум»</a:t>
            </a:r>
          </a:p>
          <a:p>
            <a:pPr marL="0" lvl="0" indent="0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24.05.2012 по 22.07.2013 директор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техникума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Левин Л. Н.</a:t>
            </a:r>
          </a:p>
          <a:p>
            <a:pPr marL="0" lvl="0" indent="0"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23.07.2013 по 27.08.2015 – директор 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Смышляев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Н. Н.</a:t>
            </a:r>
          </a:p>
          <a:p>
            <a:pPr marL="0" lvl="0" indent="0"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С25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сентября 2015 года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директор 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Юрецкая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И. В.</a:t>
            </a:r>
          </a:p>
          <a:p>
            <a:pPr marL="0" lvl="0" indent="0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Левин Л. Н.</a:t>
            </a: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r">
              <a:buNone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развития Техникума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Создание оптимальных </a:t>
            </a:r>
            <a:endParaRPr lang="ru-RU" sz="16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r">
              <a:buNone/>
            </a:pP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организационных </a:t>
            </a: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методических условий </a:t>
            </a: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</a:p>
          <a:p>
            <a:pPr marL="0" lvl="0" indent="0" algn="r">
              <a:buNone/>
            </a:pP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реализации </a:t>
            </a: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ФГОС СПО по ТОП -50 с учетом внедрения </a:t>
            </a:r>
            <a:endParaRPr lang="ru-RU" sz="16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r">
              <a:buNone/>
            </a:pP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демонстрационного </a:t>
            </a: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экзамена, требований работодателей, </a:t>
            </a:r>
            <a:endParaRPr lang="ru-RU" sz="16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r">
              <a:buNone/>
            </a:pP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профессиональных </a:t>
            </a: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стандартов, </a:t>
            </a:r>
            <a:endParaRPr lang="ru-RU" sz="16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r">
              <a:buNone/>
            </a:pP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опыта </a:t>
            </a: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конкурсного движения </a:t>
            </a:r>
            <a:r>
              <a:rPr lang="ru-RU" sz="1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WorldSkills</a:t>
            </a: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Russia</a:t>
            </a: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0" lvl="0" indent="0">
              <a:buNone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Юрецкая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Ирина Валентиновна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048873"/>
            <a:ext cx="2021781" cy="1355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49079"/>
            <a:ext cx="3456384" cy="23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442994"/>
            <a:ext cx="2044205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468" y="116632"/>
            <a:ext cx="1385812" cy="936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23271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280920" cy="1143000"/>
          </a:xfrm>
        </p:spPr>
        <p:txBody>
          <a:bodyPr>
            <a:normAutofit/>
          </a:bodyPr>
          <a:lstStyle/>
          <a:p>
            <a:pPr algn="l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2011 – 2020  Наше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время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726937"/>
            <a:ext cx="8784976" cy="6066686"/>
          </a:xfrm>
        </p:spPr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2011 года училище перешло в статус техникума.</a:t>
            </a:r>
          </a:p>
          <a:p>
            <a:pPr marL="0" lvl="0" indent="0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Появились </a:t>
            </a:r>
            <a:r>
              <a:rPr lang="ru-RU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профессии среднего профессионального образования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Техническое обслуживание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ремонт автомобильного транспорта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»;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«Техническая эксплуатация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подъемно-транспортных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строительных, дорожных машин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оборудования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»;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«Технология лесозаготовок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»;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«Организация перевозок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». Остались рабочие профессии.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техникуме работает дружный коллектив – 115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человек, в том числе 51 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педработник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ГПОУ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«САТ»  вошёл в состав движения </a:t>
            </a:r>
            <a:r>
              <a:rPr lang="ru-RU" sz="1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WorldSkills</a:t>
            </a:r>
            <a:r>
              <a:rPr lang="ru-RU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Russia</a:t>
            </a:r>
            <a:r>
              <a:rPr lang="ru-RU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2016 году. </a:t>
            </a:r>
          </a:p>
          <a:p>
            <a:pPr marL="0" lvl="0" indent="0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Созданы 4 площадки проведения Региональных чемпионатов  </a:t>
            </a:r>
            <a:r>
              <a:rPr lang="ru-RU" sz="1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WorldSkills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Russia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РК. </a:t>
            </a:r>
          </a:p>
          <a:p>
            <a:pPr marL="0" lvl="0" indent="0">
              <a:buNone/>
            </a:pP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2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737" y="116632"/>
            <a:ext cx="1345273" cy="90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469" y="2452091"/>
            <a:ext cx="2704634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27" y="5229409"/>
            <a:ext cx="2971553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58" y="2470720"/>
            <a:ext cx="3124611" cy="1762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103" y="2470720"/>
            <a:ext cx="3116211" cy="1762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588" y="5229409"/>
            <a:ext cx="2990151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680" y="5229408"/>
            <a:ext cx="2534733" cy="1424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95924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280920" cy="1143000"/>
          </a:xfrm>
        </p:spPr>
        <p:txBody>
          <a:bodyPr>
            <a:normAutofit/>
          </a:bodyPr>
          <a:lstStyle/>
          <a:p>
            <a:pPr algn="l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2011 – 2020  Наше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время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183" y="726937"/>
            <a:ext cx="9017425" cy="6066686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2017 г. в техникуме созданы центры проведения </a:t>
            </a: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демонстрационного экзамена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компетенциям «Обслуживание грузовой техники», «Ремонт и обслуживание легковых автомобилей», «Кузовной ремонт». </a:t>
            </a: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Приобретается </a:t>
            </a: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новая </a:t>
            </a: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техника: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КамАЗ, 2019 – </a:t>
            </a:r>
            <a:r>
              <a:rPr lang="en-US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Renault Logan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2 штуки, 3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трактора.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последние годы в техникуме обучается около 800 студентов, в том числе порядка 600 на очной форме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обучения. Ежегодно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приём составляет порядка 255 человек по очной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форме. </a:t>
            </a: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Сентябрь 2013 года –  открыто заочное отделение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Наши студенты успешно выступают на уровне </a:t>
            </a: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РК </a:t>
            </a: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России.</a:t>
            </a:r>
          </a:p>
          <a:p>
            <a:pPr marL="0" lvl="0" indent="0">
              <a:buNone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Учебная жизнь насыщена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мероприятиями: проходят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предметные недели, конкурсы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открытые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роки. 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ворческая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жизнь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кипит. На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высоком уровне спортивная работа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Действуют 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клуб «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Кайлас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»,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военно-патриотический клуб «СКАТ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Музей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техникума, интересно ребятам в общежитии.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583" y="0"/>
            <a:ext cx="1168001" cy="78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60" y="2706185"/>
            <a:ext cx="2088232" cy="1389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582" y="2698768"/>
            <a:ext cx="2088663" cy="1395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387" y="2716620"/>
            <a:ext cx="906842" cy="136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852" y="2712250"/>
            <a:ext cx="1017861" cy="136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013174"/>
            <a:ext cx="2194454" cy="123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697" y="2698768"/>
            <a:ext cx="2406912" cy="1352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3" y="5013176"/>
            <a:ext cx="1917377" cy="123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5013174"/>
            <a:ext cx="2077007" cy="1237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919" y="5013174"/>
            <a:ext cx="1648664" cy="1237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064" y="5013174"/>
            <a:ext cx="1648545" cy="1237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8349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243408"/>
            <a:ext cx="8280920" cy="1368152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 имени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студентов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всего коллектива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ГПОУ «Сыктывкарский автомеханический техникум»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0899" y="570992"/>
            <a:ext cx="8784976" cy="6066686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buNone/>
            </a:pP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buNone/>
            </a:pP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buNone/>
            </a:pP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buNone/>
            </a:pP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buNone/>
            </a:pP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buNone/>
            </a:pP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buNone/>
            </a:pP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buNone/>
            </a:pP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buNone/>
            </a:pP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buNone/>
            </a:pP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«Процветания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успехов системе профессионально-технического</a:t>
            </a:r>
          </a:p>
          <a:p>
            <a:pPr marL="0" lvl="0" indent="0" algn="ctr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образования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России!»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887" y="1052736"/>
            <a:ext cx="5853113" cy="438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42189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-171400"/>
            <a:ext cx="6512511" cy="1143000"/>
          </a:xfrm>
        </p:spPr>
        <p:txBody>
          <a:bodyPr>
            <a:normAutofit/>
          </a:bodyPr>
          <a:lstStyle/>
          <a:p>
            <a:pPr algn="l"/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1936. Начало. 1940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764704"/>
            <a:ext cx="8784976" cy="6066686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стране коллективизация и индустриализация </a:t>
            </a:r>
          </a:p>
          <a:p>
            <a:pPr marL="0" lvl="0" indent="0">
              <a:buNone/>
            </a:pP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21.11.1936 года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начала свою деятельность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школа тракторных бригадиров комбайнеров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при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Земуправлении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Коми АССР;</a:t>
            </a:r>
          </a:p>
          <a:p>
            <a:pPr marL="0" lvl="0" indent="0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Помещения для занятий и проживания арендуются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Первый выпуск </a:t>
            </a:r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54 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курсанта.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Первые Директора: 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Шипилов В. В., Володина Н. В., </a:t>
            </a:r>
            <a:r>
              <a:rPr lang="ru-RU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Вурдов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Н. В.</a:t>
            </a:r>
          </a:p>
          <a:p>
            <a:pPr marL="0" lvl="0" indent="0">
              <a:buNone/>
            </a:pP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1937год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школа механизаторских кадров переименована в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Сыктывкарскую школу механизации сельского хозяйства;</a:t>
            </a:r>
          </a:p>
          <a:p>
            <a:pPr marL="0" lvl="0" indent="0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Профессии: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бригадир тракторных бригад,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тракторист, с 1938 - шофёр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2981325" cy="224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340767"/>
            <a:ext cx="3103563" cy="224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21592"/>
            <a:ext cx="2316163" cy="32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63514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-171400"/>
            <a:ext cx="6512511" cy="1143000"/>
          </a:xfrm>
        </p:spPr>
        <p:txBody>
          <a:bodyPr>
            <a:normAutofit/>
          </a:bodyPr>
          <a:lstStyle/>
          <a:p>
            <a:pPr algn="l"/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1941 – 1945 Война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764704"/>
            <a:ext cx="8784976" cy="6066686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Война – мужчины уходят на фронт,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их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заменяют женщины</a:t>
            </a:r>
          </a:p>
          <a:p>
            <a:pPr marL="0" lvl="0" indent="0">
              <a:buNone/>
            </a:pP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26.07.1942 – директор </a:t>
            </a:r>
            <a:r>
              <a:rPr lang="ru-RU" sz="1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Бызова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Лидия Георгиевна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                                         Здание  построено в 1940 г.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07.1943 – директор </a:t>
            </a:r>
            <a:r>
              <a:rPr lang="ru-RU" sz="1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Никиенко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Клавдия Михайловна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                                     Сыктывкар, ул. Пушкина, 71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08.1944 – 1946 -  директор Беляков Иван Иванович.</a:t>
            </a:r>
          </a:p>
          <a:p>
            <a:pPr marL="0" lvl="0" indent="0" algn="ctr">
              <a:buNone/>
            </a:pPr>
            <a:r>
              <a:rPr lang="ru-RU" sz="19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Техника мобилизуется для фронта. </a:t>
            </a:r>
          </a:p>
          <a:p>
            <a:pPr marL="0" lvl="0" indent="0">
              <a:buNone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Курсанты уходят на фронт с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воинской специальностью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«Водитель танка»</a:t>
            </a:r>
          </a:p>
          <a:p>
            <a:pPr marL="0" lvl="0" indent="0" algn="just">
              <a:buNone/>
            </a:pP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1941 – ушли на фронт почти все преподаватели</a:t>
            </a:r>
          </a:p>
          <a:p>
            <a:pPr marL="0" lvl="0" indent="0" algn="just">
              <a:buNone/>
            </a:pP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мужчины , </a:t>
            </a:r>
            <a:r>
              <a:rPr lang="ru-RU" sz="19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погибли смертью храбрых </a:t>
            </a:r>
          </a:p>
          <a:p>
            <a:pPr marL="0" lvl="0" indent="0" algn="just">
              <a:buNone/>
            </a:pPr>
            <a:r>
              <a:rPr lang="ru-RU" sz="19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Фролов В. И., Быстров, </a:t>
            </a:r>
            <a:r>
              <a:rPr lang="ru-RU" sz="19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Оплачко</a:t>
            </a:r>
            <a:r>
              <a:rPr lang="ru-RU" sz="19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остались </a:t>
            </a:r>
            <a:endParaRPr lang="ru-RU" sz="19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buNone/>
            </a:pP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служить </a:t>
            </a:r>
            <a:r>
              <a:rPr lang="ru-RU" sz="19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Тян</a:t>
            </a:r>
            <a:r>
              <a:rPr lang="ru-RU" sz="19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А. А., </a:t>
            </a:r>
            <a:r>
              <a:rPr lang="ru-RU" sz="19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Кащавцев</a:t>
            </a:r>
            <a:r>
              <a:rPr lang="ru-RU" sz="19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И. Н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lvl="0" indent="0" algn="just">
              <a:buNone/>
            </a:pP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1942 – пришли преподавать женщины, </a:t>
            </a:r>
            <a:endParaRPr lang="ru-RU" sz="19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buNone/>
            </a:pP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бывшие 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выпускницы школы: </a:t>
            </a:r>
            <a:r>
              <a:rPr lang="ru-RU" sz="19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Уварова, Потапова, </a:t>
            </a:r>
            <a:endParaRPr lang="ru-RU" sz="19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buNone/>
            </a:pPr>
            <a:r>
              <a:rPr lang="ru-RU" sz="1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Логинова</a:t>
            </a:r>
            <a:r>
              <a:rPr lang="ru-RU" sz="19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Вавилина</a:t>
            </a:r>
            <a:r>
              <a:rPr lang="ru-RU" sz="1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9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buNone/>
            </a:pP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Образцы доблести и геройства показали на фронте выпускники школы шофёры т. т. </a:t>
            </a:r>
            <a:r>
              <a:rPr lang="ru-RU" sz="19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Мишарин</a:t>
            </a:r>
            <a:r>
              <a:rPr lang="ru-RU" sz="19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9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Ципанов</a:t>
            </a:r>
            <a:r>
              <a:rPr lang="ru-RU" sz="19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Матвеев, Карманов, </a:t>
            </a:r>
            <a:r>
              <a:rPr lang="ru-RU" sz="19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Синицин</a:t>
            </a:r>
            <a:r>
              <a:rPr lang="ru-RU" sz="19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Никулин 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другие. </a:t>
            </a:r>
          </a:p>
          <a:p>
            <a:pPr marL="0" lvl="0" indent="0" algn="just">
              <a:buNone/>
            </a:pP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17 сентября 1941 года в районе 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Хандрово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на 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Волховском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фронте, шофёры </a:t>
            </a:r>
            <a:r>
              <a:rPr lang="ru-RU" sz="19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Макеев и Савин 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вступили в единоборство с фашистскими танками. Оба геройски погибли, но фашистский танк, контролирующий железнодорожный переезд, был ими сожжён. </a:t>
            </a:r>
          </a:p>
          <a:p>
            <a:pPr marL="0" lvl="0" indent="0">
              <a:buNone/>
            </a:pP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564904"/>
            <a:ext cx="2952328" cy="2153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24744"/>
            <a:ext cx="1058853" cy="794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361" y="67115"/>
            <a:ext cx="1706563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20420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-171400"/>
            <a:ext cx="6512511" cy="1143000"/>
          </a:xfrm>
        </p:spPr>
        <p:txBody>
          <a:bodyPr>
            <a:normAutofit/>
          </a:bodyPr>
          <a:lstStyle/>
          <a:p>
            <a:pPr algn="l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1945 - 1953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764704"/>
            <a:ext cx="8784976" cy="6066686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Послевоенное время: страна поднимается </a:t>
            </a:r>
          </a:p>
          <a:p>
            <a:pPr marL="0" lv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 руин. Возвращаются фронтовики. </a:t>
            </a:r>
          </a:p>
          <a:p>
            <a:pPr marL="0" lv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Начинается восстановление </a:t>
            </a:r>
          </a:p>
          <a:p>
            <a:pPr marL="0" lv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промышленности и сельского хозяйства.</a:t>
            </a:r>
          </a:p>
          <a:p>
            <a:pPr marL="0" lv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07.1946 - 1955 год – директор Тепляков Василий Васильевич;</a:t>
            </a:r>
          </a:p>
          <a:p>
            <a:pPr marL="0" lv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1945 – в школу возвращаются демобилизованные преподаватели мужчины.</a:t>
            </a:r>
          </a:p>
          <a:p>
            <a:pPr marL="0" lv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1949 – преподавателями и мастерами стали выпускники школы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Латкин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Скорняков, Казаков,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Невзоров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Помысов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Машкалёв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lv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Увеличивается план приёма.</a:t>
            </a:r>
          </a:p>
          <a:p>
            <a:pPr marL="0" lv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1945 – 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63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1946 – 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118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1947 – 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200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1948 – 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150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1949 – 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171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1950 – 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491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1951 – 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517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1952 – 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536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1953 –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785.</a:t>
            </a:r>
          </a:p>
          <a:p>
            <a:pPr marL="0" lvl="0" indent="0">
              <a:buNone/>
            </a:pP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16632"/>
            <a:ext cx="2590800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88892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-171400"/>
            <a:ext cx="6512511" cy="1143000"/>
          </a:xfrm>
        </p:spPr>
        <p:txBody>
          <a:bodyPr>
            <a:normAutofit/>
          </a:bodyPr>
          <a:lstStyle/>
          <a:p>
            <a:pPr algn="l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1953 - 1959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764704"/>
            <a:ext cx="8784976" cy="6066686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Декабрь 1953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года - Сыктывкарская школа </a:t>
            </a:r>
          </a:p>
          <a:p>
            <a:pPr marL="0" lvl="0" indent="0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механизации сельского хозяйства реорганизована </a:t>
            </a:r>
          </a:p>
          <a:p>
            <a:pPr marL="0" lvl="0" indent="0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Училище механизации сельского хозяйства №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lvl="0" indent="0"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передано Управлению трудовых резервов Коми АССР Министерства культуры СССР.</a:t>
            </a:r>
          </a:p>
          <a:p>
            <a:pPr marL="0" lvl="0" indent="0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1956 - 1961 год – директор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Авдеев К. С.; План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приёма остаётся высоким: 1954 – </a:t>
            </a:r>
            <a:r>
              <a:rPr lang="ru-RU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796 человек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Значительно укрепляется материальная база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lvl="0" indent="0">
              <a:buNone/>
            </a:pP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Полученные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 время учёбы знания учащиеся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отрабатывают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учебном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хозяйстве; </a:t>
            </a:r>
          </a:p>
          <a:p>
            <a:pPr marL="0" lvl="0" indent="0"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Учащиеся обеспечиваются питанием, одеждой; Работают кружки.</a:t>
            </a: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91" y="2852936"/>
            <a:ext cx="2184498" cy="163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852936"/>
            <a:ext cx="2181462" cy="163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282" y="2852936"/>
            <a:ext cx="2181387" cy="163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91" y="5157192"/>
            <a:ext cx="2052587" cy="154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613" y="5138341"/>
            <a:ext cx="2079980" cy="1559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009" y="5157192"/>
            <a:ext cx="1919660" cy="1440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8241"/>
            <a:ext cx="2279650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55534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-171400"/>
            <a:ext cx="6512511" cy="1143000"/>
          </a:xfrm>
        </p:spPr>
        <p:txBody>
          <a:bodyPr>
            <a:normAutofit/>
          </a:bodyPr>
          <a:lstStyle/>
          <a:p>
            <a:pPr algn="l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1960 - 1989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764704"/>
            <a:ext cx="8784976" cy="6066686"/>
          </a:xfrm>
        </p:spPr>
        <p:txBody>
          <a:bodyPr>
            <a:normAutofit fontScale="85000" lnSpcReduction="20000"/>
          </a:bodyPr>
          <a:lstStyle/>
          <a:p>
            <a:pPr marL="0" lvl="0" indent="0" algn="just">
              <a:buNone/>
            </a:pPr>
            <a:r>
              <a:rPr lang="ru-RU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01 августа 1963 года 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Училище </a:t>
            </a:r>
            <a:endParaRPr lang="ru-RU" sz="2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buNone/>
            </a:pP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механизации 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сельского хозяйства №5 преобразовано в </a:t>
            </a:r>
            <a:r>
              <a:rPr lang="ru-RU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Сельское профессионально-техническое училище №1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Основание: приказ начальника Коми республиканского управления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профтехобразования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№54 от 30.05.1963 г.</a:t>
            </a:r>
          </a:p>
          <a:p>
            <a:pPr marL="0" lvl="0" indent="0" algn="just">
              <a:buNone/>
            </a:pPr>
            <a:r>
              <a:rPr lang="ru-RU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Сентябрь 1984 года 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Сельское профессионально-техническое училище №1 реорганизовано в </a:t>
            </a:r>
            <a:r>
              <a:rPr lang="ru-RU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Среднее профессионально-техническое училище №20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Основание: приказ Коми республиканского управления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профтехобразования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№425 от 28.09.1984 г. </a:t>
            </a:r>
          </a:p>
          <a:p>
            <a:pPr marL="0" lvl="0" indent="0" algn="just">
              <a:buNone/>
            </a:pPr>
            <a:r>
              <a:rPr lang="ru-RU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Апрель 1989 года 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Среднее профессионально-техническое училище №20 реорганизовано </a:t>
            </a:r>
            <a:r>
              <a:rPr lang="ru-RU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Профессионально-техническое училище №20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Основание: приказ Министерства народного образования РСФСР №137 от 17.04.1989 г.</a:t>
            </a:r>
          </a:p>
          <a:p>
            <a:pPr marL="0" lvl="0" indent="0">
              <a:buNone/>
            </a:pPr>
            <a:r>
              <a:rPr lang="ru-RU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Директора</a:t>
            </a:r>
            <a:r>
              <a:rPr lang="ru-RU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buNone/>
            </a:pP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1961 – 1968 - </a:t>
            </a:r>
            <a:r>
              <a:rPr lang="ru-RU" sz="2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Лукерничев</a:t>
            </a:r>
            <a:r>
              <a:rPr lang="ru-RU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В. А.</a:t>
            </a:r>
            <a:endParaRPr lang="ru-RU" sz="2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«Отличник ПТО СССР» Многочисленные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награды</a:t>
            </a:r>
            <a:endParaRPr lang="ru-RU" sz="2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buNone/>
            </a:pP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1968 – 1971 - </a:t>
            </a:r>
            <a:r>
              <a:rPr lang="ru-RU" sz="2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Жариков</a:t>
            </a:r>
            <a:r>
              <a:rPr lang="ru-RU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А. Н.</a:t>
            </a:r>
            <a:endParaRPr lang="ru-RU" sz="2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buNone/>
            </a:pP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1971 – 1975 - </a:t>
            </a:r>
            <a:r>
              <a:rPr lang="ru-RU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Ильчуков </a:t>
            </a: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Ю. Ф.</a:t>
            </a:r>
            <a:endParaRPr lang="ru-RU" sz="2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buNone/>
            </a:pP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1976 - 1983 - </a:t>
            </a:r>
            <a:r>
              <a:rPr lang="ru-RU" sz="2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Корсунь</a:t>
            </a:r>
            <a:r>
              <a:rPr lang="ru-RU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И. Н.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Медаль </a:t>
            </a: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«За доблестный труд», «Ветеран труда», Памятный знак </a:t>
            </a:r>
          </a:p>
          <a:p>
            <a:pPr marL="0" lvl="0" indent="0" algn="just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30 лет преобразования Нечерноземья России».</a:t>
            </a:r>
          </a:p>
          <a:p>
            <a:pPr marL="0" lvl="0" indent="0" algn="just">
              <a:buNone/>
            </a:pP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1983 - 2012 - </a:t>
            </a:r>
            <a:r>
              <a:rPr lang="ru-RU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Рябов </a:t>
            </a: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Ю. Г.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Награды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нагрудный знак </a:t>
            </a:r>
          </a:p>
          <a:p>
            <a:pPr marL="0" lvl="0" indent="0" algn="just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«Отличник ПТО РФ» 1995, Почётная грамота МО и ВШ РК, 1996; </a:t>
            </a:r>
          </a:p>
          <a:p>
            <a:pPr marL="0" lvl="0" indent="0" algn="just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Почётная грамота Министерства лесного комплекса и транспорта РК, 2000;</a:t>
            </a:r>
          </a:p>
          <a:p>
            <a:pPr marL="0" lvl="0" indent="0" algn="just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нагрудный знак «Почётный работник НПО РФ», 2005.</a:t>
            </a:r>
          </a:p>
          <a:p>
            <a:pPr marL="0" lvl="0" indent="0">
              <a:buNone/>
            </a:pP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73016"/>
            <a:ext cx="896937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943" y="4056063"/>
            <a:ext cx="914400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877941"/>
            <a:ext cx="987425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893" y="-17868"/>
            <a:ext cx="78105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969" y="-1"/>
            <a:ext cx="1457325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009" y="-6755"/>
            <a:ext cx="192722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49624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-171400"/>
            <a:ext cx="6512511" cy="1143000"/>
          </a:xfrm>
        </p:spPr>
        <p:txBody>
          <a:bodyPr>
            <a:normAutofit/>
          </a:bodyPr>
          <a:lstStyle/>
          <a:p>
            <a:pPr algn="l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1960 - 1989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764704"/>
            <a:ext cx="8784976" cy="6066686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Училище располагается в своём </a:t>
            </a:r>
          </a:p>
          <a:p>
            <a:pPr marL="0" lvl="0" indent="0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здании по адресу: г. Сыктывкар, ул. Пушкина, 71.</a:t>
            </a:r>
          </a:p>
          <a:p>
            <a:pPr marL="0" lvl="0" indent="0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1980-е училище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располагает большим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парком автомашин</a:t>
            </a:r>
          </a:p>
          <a:p>
            <a:pPr marL="0" lvl="0" indent="0" algn="just"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сентября </a:t>
            </a:r>
            <a:r>
              <a:rPr lang="ru-RU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1986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года введено в </a:t>
            </a:r>
            <a:endParaRPr lang="ru-RU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действие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новое </a:t>
            </a:r>
            <a:r>
              <a:rPr lang="ru-RU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общежитие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адресу</a:t>
            </a:r>
          </a:p>
          <a:p>
            <a:pPr marL="0" lvl="0" indent="0" algn="just"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Морозова, 138.</a:t>
            </a:r>
          </a:p>
          <a:p>
            <a:pPr marL="0" lvl="0" indent="0">
              <a:buNone/>
            </a:pPr>
            <a:endParaRPr lang="ru-RU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1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1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1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ru-RU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1972 </a:t>
            </a:r>
            <a:r>
              <a:rPr lang="ru-RU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переход на подготовку кадров для мелиоративной отрасли;</a:t>
            </a:r>
          </a:p>
          <a:p>
            <a:pPr marL="0" lvl="0" indent="0"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Закрепление </a:t>
            </a: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базового предприятия Коми мелиорация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училищем;</a:t>
            </a:r>
            <a:endParaRPr lang="ru-RU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Конец 80-х - получение учебно-производственной базы на ул. Лесопарковой;</a:t>
            </a:r>
          </a:p>
          <a:p>
            <a:pPr marL="0" lvl="0" indent="0">
              <a:buNone/>
            </a:pP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1989 год. Строительство и ввод автодрома;</a:t>
            </a:r>
          </a:p>
          <a:p>
            <a:pPr marL="0" lvl="0" indent="0">
              <a:buNone/>
            </a:pP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Строительство кабинета для водителя категории «Д</a:t>
            </a: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»; </a:t>
            </a:r>
            <a:endParaRPr lang="ru-RU" sz="19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Конец 1980-х. Переоборудование общежития по адресу: ул. Юхнина, д. 18 под жилой благоустроенный дом на 12 квартир. Выделение квартир работникам училища;</a:t>
            </a:r>
          </a:p>
          <a:p>
            <a:pPr marL="0" lvl="0" indent="0">
              <a:buNone/>
            </a:pP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Конец 1980-х. Начало строительства дома для работников в п. Красный Затон. </a:t>
            </a:r>
          </a:p>
          <a:p>
            <a:pPr lvl="0">
              <a:buFontTx/>
              <a:buChar char="-"/>
            </a:pPr>
            <a:endParaRPr lang="ru-RU" sz="19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893" y="-17868"/>
            <a:ext cx="78105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969" y="-1"/>
            <a:ext cx="1457325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009" y="-6755"/>
            <a:ext cx="192722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473" y="1112107"/>
            <a:ext cx="2182816" cy="1496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530" y="1772816"/>
            <a:ext cx="2263387" cy="140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496677"/>
            <a:ext cx="1889324" cy="1263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488" y="2852936"/>
            <a:ext cx="1872801" cy="1407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68543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-171400"/>
            <a:ext cx="6512511" cy="1143000"/>
          </a:xfrm>
        </p:spPr>
        <p:txBody>
          <a:bodyPr>
            <a:normAutofit/>
          </a:bodyPr>
          <a:lstStyle/>
          <a:p>
            <a:pPr algn="l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1960 - 1989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726937"/>
            <a:ext cx="8784976" cy="6066686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1961 год – Училищу 25 лет. Подготовлено 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8251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специалист более, чем по 20 специальностям. 260 человек в 1960. 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1971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 – Училищу 36 лет. Подготовлено 14000 специалистов более, чем по 20 специальностям. 640 человек в 1980 г.</a:t>
            </a:r>
          </a:p>
          <a:p>
            <a:pPr marL="0" lvl="0" indent="0">
              <a:buNone/>
            </a:pP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893" y="-17868"/>
            <a:ext cx="78105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969" y="-1"/>
            <a:ext cx="1457325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009" y="-6755"/>
            <a:ext cx="192722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84784"/>
            <a:ext cx="2713469" cy="203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893" y="1484685"/>
            <a:ext cx="2714598" cy="2036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509120"/>
            <a:ext cx="2766120" cy="2078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431" y="4509120"/>
            <a:ext cx="2767765" cy="2078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8191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-171400"/>
            <a:ext cx="6512511" cy="1143000"/>
          </a:xfrm>
        </p:spPr>
        <p:txBody>
          <a:bodyPr>
            <a:normAutofit/>
          </a:bodyPr>
          <a:lstStyle/>
          <a:p>
            <a:pPr algn="l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1990 - 2010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726937"/>
            <a:ext cx="8784976" cy="6066686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Февраль 1998 года - Профессионально-техническое</a:t>
            </a:r>
          </a:p>
          <a:p>
            <a:pPr marL="0" lvl="0" indent="0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училище №20 переименовано в </a:t>
            </a: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Профессиональное училище №20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lvl="0" indent="0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Основание: приказ Министерства образования и высшей школы Республики Коми №11 от 09.02.1998 г.</a:t>
            </a:r>
          </a:p>
          <a:p>
            <a:pPr marL="0" lvl="0" indent="0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Сентябрь 1994 года. Училище переезжает в новое 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здание по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адресу улица Морозова,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122.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Октябрь 1993 года - </a:t>
            </a: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Сыктывкарский учебный центр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lvl="0" indent="0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(бывшая Лесотехническая школа) реорганизован в </a:t>
            </a:r>
            <a:endParaRPr lang="ru-RU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профессионально-техническое </a:t>
            </a: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училище №20. </a:t>
            </a:r>
            <a:endParaRPr lang="ru-RU" sz="1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ru-RU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Сентябрь 2001 года - открыт </a:t>
            </a:r>
            <a:r>
              <a:rPr lang="ru-RU" sz="1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филиал профессионального </a:t>
            </a:r>
            <a:endParaRPr lang="ru-RU" sz="17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ru-RU" sz="17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училища </a:t>
            </a:r>
            <a:r>
              <a:rPr lang="ru-RU" sz="1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№20 в с. Сторожевск</a:t>
            </a:r>
            <a:r>
              <a:rPr lang="ru-RU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17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Сентябрь 2004 года - </a:t>
            </a: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Профессиональное училище №7 </a:t>
            </a:r>
            <a:endParaRPr lang="ru-RU" sz="1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реорганизовано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путем присоединения к </a:t>
            </a:r>
            <a:endParaRPr lang="ru-RU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buNone/>
            </a:pP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Профессиональному училищу </a:t>
            </a: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№20</a:t>
            </a:r>
            <a:r>
              <a:rPr lang="ru-RU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lvl="0" indent="0">
              <a:buNone/>
            </a:pP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Училище расширяет свои возможности –</a:t>
            </a:r>
          </a:p>
          <a:p>
            <a:pPr marL="0" lvl="0" indent="0">
              <a:buNone/>
            </a:pP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ведёт большую хоздоговорную 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деятельность.</a:t>
            </a:r>
            <a:endParaRPr 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Директор - Рябов Юрий Геннадьевич с 15.08.1983 по 03.05.2012 г.</a:t>
            </a:r>
          </a:p>
          <a:p>
            <a:pPr marL="0" lvl="0" indent="0">
              <a:buNone/>
            </a:pPr>
            <a:endParaRPr lang="ru-RU"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772817"/>
            <a:ext cx="1738462" cy="1017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800" y="2828101"/>
            <a:ext cx="1377981" cy="1032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389" y="3861049"/>
            <a:ext cx="1304361" cy="978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581128"/>
            <a:ext cx="1646578" cy="937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648" y="5518843"/>
            <a:ext cx="1684102" cy="127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736" y="21430"/>
            <a:ext cx="160337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11" y="0"/>
            <a:ext cx="1414463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16339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1642</TotalTime>
  <Words>1585</Words>
  <Application>Microsoft Office PowerPoint</Application>
  <PresentationFormat>Экран (4:3)</PresentationFormat>
  <Paragraphs>225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     ГПОУ «Сыктывкарский автомеханический техникум» Лента времени   </vt:lpstr>
      <vt:lpstr>1936. Начало. 1940</vt:lpstr>
      <vt:lpstr>1941 – 1945 Война</vt:lpstr>
      <vt:lpstr>1945 - 1953</vt:lpstr>
      <vt:lpstr>1953 - 1959</vt:lpstr>
      <vt:lpstr>1960 - 1989</vt:lpstr>
      <vt:lpstr>1960 - 1989</vt:lpstr>
      <vt:lpstr>1960 - 1989</vt:lpstr>
      <vt:lpstr>1990 - 2010</vt:lpstr>
      <vt:lpstr>1990 - 2010</vt:lpstr>
      <vt:lpstr>1990 - 2010</vt:lpstr>
      <vt:lpstr>2011 – 2020  Наше время</vt:lpstr>
      <vt:lpstr>2011 – 2020  Наше время</vt:lpstr>
      <vt:lpstr>2011 – 2020  Наше время</vt:lpstr>
      <vt:lpstr>От имени студентов и всего коллектива ГПОУ «Сыктывкарский автомеханический техникум»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Библиотека</dc:creator>
  <cp:lastModifiedBy>Библиотека</cp:lastModifiedBy>
  <cp:revision>80</cp:revision>
  <dcterms:created xsi:type="dcterms:W3CDTF">2020-06-22T05:52:54Z</dcterms:created>
  <dcterms:modified xsi:type="dcterms:W3CDTF">2020-10-01T08:38:03Z</dcterms:modified>
</cp:coreProperties>
</file>