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87" r:id="rId4"/>
    <p:sldId id="258" r:id="rId5"/>
    <p:sldId id="288" r:id="rId6"/>
    <p:sldId id="262" r:id="rId7"/>
    <p:sldId id="263" r:id="rId8"/>
    <p:sldId id="264" r:id="rId9"/>
    <p:sldId id="265" r:id="rId10"/>
    <p:sldId id="266" r:id="rId11"/>
    <p:sldId id="295" r:id="rId12"/>
    <p:sldId id="297" r:id="rId13"/>
    <p:sldId id="259" r:id="rId14"/>
    <p:sldId id="289" r:id="rId15"/>
    <p:sldId id="260" r:id="rId16"/>
    <p:sldId id="291" r:id="rId17"/>
    <p:sldId id="261" r:id="rId18"/>
    <p:sldId id="298" r:id="rId19"/>
    <p:sldId id="300" r:id="rId20"/>
    <p:sldId id="267" r:id="rId21"/>
    <p:sldId id="269" r:id="rId22"/>
    <p:sldId id="2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5/29/2020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C699CB88-5E1A-4FAC-892A-60949ACB1F6F}" type="datetimeFigureOut">
              <a:rPr lang="en-US" smtClean="0"/>
              <a:pPr eaLnBrk="1" latinLnBrk="0" hangingPunct="1"/>
              <a:t>5/29/2020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C878FF5-1178-4D4D-9C21-CCCEABE83D47}" type="datetimeFigureOut">
              <a:rPr lang="ru-RU" smtClean="0"/>
              <a:pPr>
                <a:defRPr/>
              </a:pPr>
              <a:t>29.05.2020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DFA39DB-2BFF-486B-905E-BA8A69FE44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250825" y="188913"/>
            <a:ext cx="8642350" cy="6480175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7" descr="79438cb2e9d8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08850" y="5013325"/>
            <a:ext cx="1617663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215438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836613"/>
            <a:ext cx="6623050" cy="2763837"/>
          </a:xfrm>
        </p:spPr>
        <p:txBody>
          <a:bodyPr/>
          <a:lstStyle/>
          <a:p>
            <a:r>
              <a:rPr lang="ru-RU" sz="8800" smtClean="0">
                <a:latin typeface="Comic Sans MS" pitchFamily="66" charset="0"/>
              </a:rPr>
              <a:t>Артикль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31913" y="692150"/>
            <a:ext cx="66008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Всегда</a:t>
            </a:r>
            <a:r>
              <a:rPr lang="ru-RU" sz="3600">
                <a:latin typeface="Calibri" pitchFamily="34" charset="0"/>
              </a:rPr>
              <a:t> </a:t>
            </a:r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en-US" sz="3600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с порядковыми числительными</a:t>
            </a:r>
          </a:p>
          <a:p>
            <a:r>
              <a:rPr lang="ru-RU" sz="360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 </a:t>
            </a:r>
            <a:r>
              <a:rPr lang="en-US" sz="3600" b="1">
                <a:latin typeface="Calibri" pitchFamily="34" charset="0"/>
              </a:rPr>
              <a:t>first </a:t>
            </a:r>
            <a:r>
              <a:rPr lang="en-US" sz="3600">
                <a:latin typeface="Calibri" pitchFamily="34" charset="0"/>
              </a:rPr>
              <a:t>of September</a:t>
            </a:r>
          </a:p>
          <a:p>
            <a:endParaRPr lang="en-US" sz="36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3600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с прилагательными в превосходной степени</a:t>
            </a:r>
          </a:p>
          <a:p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 b="1">
                <a:latin typeface="Calibri" pitchFamily="34" charset="0"/>
              </a:rPr>
              <a:t> strongest </a:t>
            </a:r>
            <a:r>
              <a:rPr lang="en-US" sz="3600">
                <a:latin typeface="Calibri" pitchFamily="34" charset="0"/>
              </a:rPr>
              <a:t>man in the city</a:t>
            </a:r>
          </a:p>
          <a:p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 b="1">
                <a:latin typeface="Calibri" pitchFamily="34" charset="0"/>
              </a:rPr>
              <a:t> most beautiful </a:t>
            </a:r>
            <a:r>
              <a:rPr lang="en-US" sz="3600">
                <a:latin typeface="Calibri" pitchFamily="34" charset="0"/>
              </a:rPr>
              <a:t>girl in the class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9080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4652963"/>
            <a:ext cx="21685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4581525"/>
            <a:ext cx="192722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988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3573463"/>
            <a:ext cx="3810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-63500"/>
            <a:ext cx="40671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00438"/>
            <a:ext cx="320357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288" y="2924175"/>
            <a:ext cx="2605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St. Basil’s Cathedral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5963" y="2997200"/>
            <a:ext cx="2874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400">
                <a:latin typeface="Calibri" pitchFamily="34" charset="0"/>
              </a:rPr>
              <a:t> Tretyakov Gallery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00113" y="6021388"/>
            <a:ext cx="2087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400">
                <a:latin typeface="Calibri" pitchFamily="34" charset="0"/>
              </a:rPr>
              <a:t> Kremlin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64163" y="6092825"/>
            <a:ext cx="2695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en-US" sz="2400">
                <a:latin typeface="Calibri" pitchFamily="34" charset="0"/>
              </a:rPr>
              <a:t>British Museum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0"/>
            <a:ext cx="410845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25527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0113" y="3213100"/>
            <a:ext cx="175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400">
                <a:latin typeface="Calibri" pitchFamily="34" charset="0"/>
              </a:rPr>
              <a:t> Tsar Bell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64163" y="3141663"/>
            <a:ext cx="22510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400">
                <a:latin typeface="Calibri" pitchFamily="34" charset="0"/>
              </a:rPr>
              <a:t> Tsar Cannon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3644900"/>
            <a:ext cx="3163887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92725" y="6021388"/>
            <a:ext cx="3392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400">
                <a:latin typeface="Calibri" pitchFamily="34" charset="0"/>
              </a:rPr>
              <a:t> Bolshoi Theatre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3716338"/>
            <a:ext cx="2289175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03350" y="6165850"/>
            <a:ext cx="18002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Red Square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50" y="620713"/>
            <a:ext cx="7129463" cy="4646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7030A0"/>
                </a:solidFill>
                <a:latin typeface="+mn-lt"/>
              </a:rPr>
              <a:t>No article</a:t>
            </a:r>
            <a:r>
              <a:rPr lang="ru-RU" sz="3200" b="1" dirty="0">
                <a:solidFill>
                  <a:srgbClr val="7030A0"/>
                </a:solidFill>
                <a:latin typeface="+mn-lt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</a:rPr>
              <a:t>Перед абстрактными существительными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 </a:t>
            </a:r>
            <a:r>
              <a:rPr lang="en-US" sz="3600" dirty="0">
                <a:latin typeface="+mn-lt"/>
              </a:rPr>
              <a:t>Knowledge is </a:t>
            </a:r>
            <a:r>
              <a:rPr lang="en-US" sz="3600" b="1" dirty="0">
                <a:solidFill>
                  <a:srgbClr val="C00000"/>
                </a:solidFill>
                <a:latin typeface="+mn-lt"/>
              </a:rPr>
              <a:t>power.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400" dirty="0">
                <a:latin typeface="+mn-lt"/>
              </a:rPr>
              <a:t>Перед неисчисляемыми существительными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  <a:latin typeface="+mn-lt"/>
              </a:rPr>
              <a:t>Snow</a:t>
            </a:r>
            <a:r>
              <a:rPr lang="en-US" sz="3600" dirty="0">
                <a:latin typeface="+mn-lt"/>
              </a:rPr>
              <a:t> is white.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192" y="1657536"/>
            <a:ext cx="2370138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4321969"/>
            <a:ext cx="3025775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88913"/>
            <a:ext cx="2506662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850" y="333375"/>
            <a:ext cx="5976938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3"/>
            </a:pPr>
            <a:r>
              <a:rPr lang="ru-RU" sz="2400">
                <a:latin typeface="Calibri" pitchFamily="34" charset="0"/>
              </a:rPr>
              <a:t>Перед количественными числительными</a:t>
            </a:r>
          </a:p>
          <a:p>
            <a:pPr marL="342900" indent="-342900"/>
            <a:r>
              <a:rPr lang="en-US" sz="2800">
                <a:latin typeface="Calibri" pitchFamily="34" charset="0"/>
              </a:rPr>
              <a:t>  </a:t>
            </a:r>
            <a:r>
              <a:rPr lang="en-US" sz="3600">
                <a:latin typeface="Calibri" pitchFamily="34" charset="0"/>
              </a:rPr>
              <a:t>I bought </a:t>
            </a:r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en-US" sz="3600">
                <a:latin typeface="Calibri" pitchFamily="34" charset="0"/>
              </a:rPr>
              <a:t> books for school library.</a:t>
            </a:r>
            <a:endParaRPr lang="ru-RU" sz="3600">
              <a:latin typeface="Calibri" pitchFamily="34" charset="0"/>
            </a:endParaRPr>
          </a:p>
          <a:p>
            <a:pPr marL="342900" indent="-342900"/>
            <a:endParaRPr lang="en-US" sz="2800">
              <a:latin typeface="Calibri" pitchFamily="34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ru-RU" sz="2400">
                <a:latin typeface="Calibri" pitchFamily="34" charset="0"/>
              </a:rPr>
              <a:t>Перед словами </a:t>
            </a:r>
            <a:r>
              <a:rPr lang="en-US" sz="2400">
                <a:latin typeface="Calibri" pitchFamily="34" charset="0"/>
              </a:rPr>
              <a:t>“some, any, every, etc”</a:t>
            </a:r>
          </a:p>
          <a:p>
            <a:pPr marL="342900" indent="-342900"/>
            <a:r>
              <a:rPr lang="en-US" sz="3600">
                <a:latin typeface="Calibri" pitchFamily="34" charset="0"/>
              </a:rPr>
              <a:t>There is </a:t>
            </a:r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3600">
                <a:latin typeface="Calibri" pitchFamily="34" charset="0"/>
              </a:rPr>
              <a:t> juice in the jug.</a:t>
            </a:r>
            <a:endParaRPr lang="ru-RU" sz="3600">
              <a:latin typeface="Calibri" pitchFamily="34" charset="0"/>
            </a:endParaRPr>
          </a:p>
          <a:p>
            <a:pPr marL="342900" indent="-342900"/>
            <a:endParaRPr lang="ru-RU" sz="2800">
              <a:latin typeface="Calibri" pitchFamily="34" charset="0"/>
            </a:endParaRPr>
          </a:p>
          <a:p>
            <a:pPr marL="342900" indent="-342900"/>
            <a:endParaRPr lang="ru-RU" sz="2800">
              <a:latin typeface="Calibri" pitchFamily="34" charset="0"/>
            </a:endParaRPr>
          </a:p>
          <a:p>
            <a:pPr marL="342900" indent="-342900"/>
            <a:endParaRPr lang="ru-RU" sz="2800">
              <a:latin typeface="Calibri" pitchFamily="34" charset="0"/>
            </a:endParaRPr>
          </a:p>
          <a:p>
            <a:pPr marL="342900" indent="-342900"/>
            <a:endParaRPr lang="en-US" sz="2800">
              <a:latin typeface="Calibri" pitchFamily="34" charset="0"/>
            </a:endParaRPr>
          </a:p>
          <a:p>
            <a:pPr marL="342900" indent="-342900"/>
            <a:r>
              <a:rPr lang="en-US">
                <a:latin typeface="Calibri" pitchFamily="34" charset="0"/>
              </a:rPr>
              <a:t>5</a:t>
            </a:r>
            <a:r>
              <a:rPr lang="en-US" sz="2800">
                <a:latin typeface="Calibri" pitchFamily="34" charset="0"/>
              </a:rPr>
              <a:t>. </a:t>
            </a:r>
            <a:r>
              <a:rPr lang="ru-RU" sz="2400">
                <a:latin typeface="Calibri" pitchFamily="34" charset="0"/>
              </a:rPr>
              <a:t>Если перед словом стоит притяжательное местоимение</a:t>
            </a:r>
          </a:p>
          <a:p>
            <a:pPr marL="342900" indent="-342900"/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Her</a:t>
            </a:r>
            <a:r>
              <a:rPr lang="en-US" sz="3200">
                <a:latin typeface="Calibri" pitchFamily="34" charset="0"/>
              </a:rPr>
              <a:t> book is more expensive than mine.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3213100"/>
            <a:ext cx="3103563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3001" y="4293096"/>
            <a:ext cx="2453456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864076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No article!</a:t>
            </a:r>
            <a:endParaRPr lang="ru-RU" sz="3600" b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Континенты:</a:t>
            </a:r>
            <a:r>
              <a:rPr lang="en-US" sz="3600">
                <a:latin typeface="Calibri" pitchFamily="34" charset="0"/>
              </a:rPr>
              <a:t>              </a:t>
            </a:r>
            <a:r>
              <a:rPr lang="ru-RU" sz="3600">
                <a:latin typeface="Calibri" pitchFamily="34" charset="0"/>
              </a:rPr>
              <a:t> </a:t>
            </a:r>
            <a:r>
              <a:rPr lang="en-US" sz="3600">
                <a:latin typeface="Calibri" pitchFamily="34" charset="0"/>
              </a:rPr>
              <a:t>       Africa,</a:t>
            </a:r>
          </a:p>
          <a:p>
            <a:endParaRPr lang="en-US" sz="3600">
              <a:latin typeface="Calibri" pitchFamily="34" charset="0"/>
            </a:endParaRPr>
          </a:p>
          <a:p>
            <a:endParaRPr lang="en-US" sz="3600">
              <a:latin typeface="Calibri" pitchFamily="34" charset="0"/>
            </a:endParaRPr>
          </a:p>
          <a:p>
            <a:endParaRPr lang="en-US" sz="3600">
              <a:latin typeface="Calibri" pitchFamily="34" charset="0"/>
            </a:endParaRPr>
          </a:p>
          <a:p>
            <a:endParaRPr lang="en-US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Штаты</a:t>
            </a:r>
            <a:r>
              <a:rPr lang="en-US" sz="3600">
                <a:latin typeface="Calibri" pitchFamily="34" charset="0"/>
              </a:rPr>
              <a:t>:              </a:t>
            </a:r>
          </a:p>
          <a:p>
            <a:r>
              <a:rPr lang="en-US" sz="3600">
                <a:latin typeface="Calibri" pitchFamily="34" charset="0"/>
              </a:rPr>
              <a:t>                          </a:t>
            </a:r>
          </a:p>
          <a:p>
            <a:r>
              <a:rPr lang="en-US" sz="3600">
                <a:latin typeface="Calibri" pitchFamily="34" charset="0"/>
              </a:rPr>
              <a:t>                                     Texas </a:t>
            </a:r>
            <a:endParaRPr lang="ru-RU" sz="3600">
              <a:latin typeface="Calibri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916238" y="1125538"/>
            <a:ext cx="187166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771775" y="1341438"/>
            <a:ext cx="1079500" cy="1727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908175" y="4508500"/>
            <a:ext cx="2087563" cy="93662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60350"/>
            <a:ext cx="2108200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060575"/>
            <a:ext cx="251142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0388" y="4049713"/>
            <a:ext cx="3865562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Прямоугольник 1"/>
          <p:cNvSpPr>
            <a:spLocks noChangeArrowheads="1"/>
          </p:cNvSpPr>
          <p:nvPr/>
        </p:nvSpPr>
        <p:spPr bwMode="auto">
          <a:xfrm>
            <a:off x="323850" y="333375"/>
            <a:ext cx="8640763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Города</a:t>
            </a:r>
            <a:r>
              <a:rPr lang="en-US" sz="3600">
                <a:latin typeface="Calibri" pitchFamily="34" charset="0"/>
              </a:rPr>
              <a:t>:                  New York </a:t>
            </a:r>
          </a:p>
          <a:p>
            <a:r>
              <a:rPr lang="en-US" sz="3600">
                <a:latin typeface="Calibri" pitchFamily="34" charset="0"/>
              </a:rPr>
              <a:t>                                  Abakan</a:t>
            </a:r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Улицы</a:t>
            </a:r>
            <a:r>
              <a:rPr lang="en-US" sz="3600">
                <a:latin typeface="Calibri" pitchFamily="34" charset="0"/>
              </a:rPr>
              <a:t>:</a:t>
            </a:r>
          </a:p>
          <a:p>
            <a:endParaRPr lang="ru-RU" sz="3600">
              <a:latin typeface="Calibri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1835150" y="692150"/>
            <a:ext cx="1728788" cy="7302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8163" y="476672"/>
            <a:ext cx="3130301" cy="242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2205038"/>
            <a:ext cx="25622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3860800"/>
            <a:ext cx="277299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2051050" y="3860800"/>
            <a:ext cx="433388" cy="57626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339975" y="4724400"/>
            <a:ext cx="3240088" cy="93662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6" name="TextBox 12"/>
          <p:cNvSpPr txBox="1">
            <a:spLocks noChangeArrowheads="1"/>
          </p:cNvSpPr>
          <p:nvPr/>
        </p:nvSpPr>
        <p:spPr bwMode="auto">
          <a:xfrm>
            <a:off x="2124075" y="5805488"/>
            <a:ext cx="3600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alibri" pitchFamily="34" charset="0"/>
              </a:rPr>
              <a:t>Sovetskaya street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5990" y="4052565"/>
            <a:ext cx="2780466" cy="249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84213" y="836613"/>
            <a:ext cx="7704137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Особые случаи:</a:t>
            </a:r>
          </a:p>
          <a:p>
            <a:r>
              <a:rPr lang="ru-RU" sz="2400">
                <a:latin typeface="Calibri" pitchFamily="34" charset="0"/>
              </a:rPr>
              <a:t>Имена людей всегда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без артикля</a:t>
            </a:r>
          </a:p>
          <a:p>
            <a:r>
              <a:rPr lang="en-US" sz="3600">
                <a:latin typeface="Calibri" pitchFamily="34" charset="0"/>
              </a:rPr>
              <a:t>Franklin Delano Roosevelt</a:t>
            </a:r>
          </a:p>
          <a:p>
            <a:endParaRPr lang="en-US" sz="3600">
              <a:latin typeface="Calibri" pitchFamily="34" charset="0"/>
            </a:endParaRPr>
          </a:p>
          <a:p>
            <a:endParaRPr lang="en-US" sz="3600">
              <a:latin typeface="Calibri" pitchFamily="34" charset="0"/>
            </a:endParaRPr>
          </a:p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НО!</a:t>
            </a:r>
          </a:p>
          <a:p>
            <a:r>
              <a:rPr lang="ru-RU" sz="2400">
                <a:latin typeface="Calibri" pitchFamily="34" charset="0"/>
              </a:rPr>
              <a:t>Если речь идет о целой семье, используют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определенный артикль</a:t>
            </a:r>
          </a:p>
          <a:p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Ivanovs, </a:t>
            </a:r>
            <a:r>
              <a:rPr lang="en-US" sz="3600" b="1">
                <a:solidFill>
                  <a:srgbClr val="C00000"/>
                </a:solidFill>
                <a:latin typeface="Calibri" pitchFamily="34" charset="0"/>
              </a:rPr>
              <a:t>The </a:t>
            </a:r>
            <a:r>
              <a:rPr lang="en-US" sz="3600">
                <a:latin typeface="Calibri" pitchFamily="34" charset="0"/>
              </a:rPr>
              <a:t>Smiths</a:t>
            </a:r>
            <a:endParaRPr lang="ru-RU" sz="360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333375"/>
            <a:ext cx="32416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6075" y="332656"/>
            <a:ext cx="3394075" cy="230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395288" y="2636838"/>
            <a:ext cx="84248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To go to </a:t>
            </a:r>
            <a:r>
              <a:rPr lang="en-US" sz="3200" b="1">
                <a:latin typeface="Calibri" pitchFamily="34" charset="0"/>
              </a:rPr>
              <a:t>school</a:t>
            </a:r>
            <a:r>
              <a:rPr lang="en-US" sz="3200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– идти в школу (учиться)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be in </a:t>
            </a:r>
            <a:r>
              <a:rPr lang="en-US" sz="3200" b="1">
                <a:latin typeface="Calibri" pitchFamily="34" charset="0"/>
              </a:rPr>
              <a:t>hospital</a:t>
            </a:r>
            <a:r>
              <a:rPr lang="ru-RU" sz="3200">
                <a:latin typeface="Calibri" pitchFamily="34" charset="0"/>
              </a:rPr>
              <a:t> – быть в больнице (лечиться)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go to </a:t>
            </a:r>
            <a:r>
              <a:rPr lang="en-US" sz="3200" b="1">
                <a:latin typeface="Calibri" pitchFamily="34" charset="0"/>
              </a:rPr>
              <a:t>bed</a:t>
            </a:r>
            <a:r>
              <a:rPr lang="ru-RU" sz="3200">
                <a:latin typeface="Calibri" pitchFamily="34" charset="0"/>
              </a:rPr>
              <a:t> – идти спать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be in </a:t>
            </a:r>
            <a:r>
              <a:rPr lang="en-US" sz="3200" b="1">
                <a:latin typeface="Calibri" pitchFamily="34" charset="0"/>
              </a:rPr>
              <a:t>prison</a:t>
            </a:r>
            <a:r>
              <a:rPr lang="ru-RU" sz="3200">
                <a:latin typeface="Calibri" pitchFamily="34" charset="0"/>
              </a:rPr>
              <a:t> – быть в тюрьме (сидеть)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be in </a:t>
            </a:r>
            <a:r>
              <a:rPr lang="en-US" sz="3200" b="1">
                <a:latin typeface="Calibri" pitchFamily="34" charset="0"/>
              </a:rPr>
              <a:t>church</a:t>
            </a:r>
            <a:r>
              <a:rPr lang="ru-RU" sz="3200">
                <a:latin typeface="Calibri" pitchFamily="34" charset="0"/>
              </a:rPr>
              <a:t> – быть в церкви (молиться)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go to </a:t>
            </a:r>
            <a:r>
              <a:rPr lang="en-US" sz="3200" b="1">
                <a:latin typeface="Calibri" pitchFamily="34" charset="0"/>
              </a:rPr>
              <a:t>university</a:t>
            </a:r>
            <a:r>
              <a:rPr lang="ru-RU" sz="3200">
                <a:latin typeface="Calibri" pitchFamily="34" charset="0"/>
              </a:rPr>
              <a:t> – идти в университет (учиться)</a:t>
            </a:r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To go to </a:t>
            </a:r>
            <a:r>
              <a:rPr lang="en-US" sz="3200" b="1">
                <a:latin typeface="Calibri" pitchFamily="34" charset="0"/>
              </a:rPr>
              <a:t>college</a:t>
            </a:r>
            <a:r>
              <a:rPr lang="ru-RU" sz="3200">
                <a:latin typeface="Calibri" pitchFamily="34" charset="0"/>
              </a:rPr>
              <a:t> – идти в колледж (учиться)</a:t>
            </a:r>
            <a:endParaRPr lang="en-US" sz="3200">
              <a:latin typeface="Calibri" pitchFamily="34" charset="0"/>
            </a:endParaRPr>
          </a:p>
          <a:p>
            <a:endParaRPr lang="ru-RU" sz="3200">
              <a:latin typeface="Calibri" pitchFamily="34" charset="0"/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116013" y="981075"/>
            <a:ext cx="41370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omic Sans MS" pitchFamily="66" charset="0"/>
              </a:rPr>
              <a:t>NO ARTICLE!</a:t>
            </a:r>
            <a:endParaRPr lang="ru-RU" sz="44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23850" y="1196975"/>
            <a:ext cx="84963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To go to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school</a:t>
            </a:r>
            <a:r>
              <a:rPr lang="en-US" sz="28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– идти в школу </a:t>
            </a:r>
            <a:r>
              <a:rPr lang="en-US" sz="2800">
                <a:latin typeface="Calibri" pitchFamily="34" charset="0"/>
              </a:rPr>
              <a:t>(e.g. </a:t>
            </a:r>
            <a:r>
              <a:rPr lang="ru-RU" sz="2800">
                <a:latin typeface="Calibri" pitchFamily="34" charset="0"/>
              </a:rPr>
              <a:t>на родительское собрание)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To be in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hospital</a:t>
            </a:r>
            <a:r>
              <a:rPr lang="ru-RU" sz="2800">
                <a:latin typeface="Calibri" pitchFamily="34" charset="0"/>
              </a:rPr>
              <a:t> – быть в больнице (</a:t>
            </a:r>
            <a:r>
              <a:rPr lang="en-US" sz="2800">
                <a:latin typeface="Calibri" pitchFamily="34" charset="0"/>
              </a:rPr>
              <a:t>e.g. </a:t>
            </a:r>
            <a:r>
              <a:rPr lang="ru-RU" sz="2800">
                <a:latin typeface="Calibri" pitchFamily="34" charset="0"/>
              </a:rPr>
              <a:t>навестить больного)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Don’t sit on 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bed</a:t>
            </a:r>
            <a:r>
              <a:rPr lang="ru-RU" sz="2800">
                <a:latin typeface="Calibri" pitchFamily="34" charset="0"/>
              </a:rPr>
              <a:t> – не садись на кровать (мебель)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To be in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prison</a:t>
            </a:r>
            <a:r>
              <a:rPr lang="ru-RU" sz="2800">
                <a:latin typeface="Calibri" pitchFamily="34" charset="0"/>
              </a:rPr>
              <a:t> – быть в тюрьме (</a:t>
            </a:r>
            <a:r>
              <a:rPr lang="en-US" sz="2800">
                <a:latin typeface="Calibri" pitchFamily="34" charset="0"/>
              </a:rPr>
              <a:t>e.g. </a:t>
            </a:r>
            <a:r>
              <a:rPr lang="ru-RU" sz="2800">
                <a:latin typeface="Calibri" pitchFamily="34" charset="0"/>
              </a:rPr>
              <a:t>на свидании с осужденным)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To be in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church</a:t>
            </a:r>
            <a:r>
              <a:rPr lang="ru-RU" sz="2800">
                <a:latin typeface="Calibri" pitchFamily="34" charset="0"/>
              </a:rPr>
              <a:t> – быть в церкви (</a:t>
            </a:r>
            <a:r>
              <a:rPr lang="en-US" sz="2800">
                <a:latin typeface="Calibri" pitchFamily="34" charset="0"/>
              </a:rPr>
              <a:t>e.g. </a:t>
            </a:r>
            <a:r>
              <a:rPr lang="ru-RU" sz="2800">
                <a:latin typeface="Calibri" pitchFamily="34" charset="0"/>
              </a:rPr>
              <a:t>купить свечу)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To go to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university</a:t>
            </a:r>
            <a:r>
              <a:rPr lang="ru-RU" sz="2800">
                <a:latin typeface="Calibri" pitchFamily="34" charset="0"/>
              </a:rPr>
              <a:t> – идти в университет (</a:t>
            </a:r>
            <a:r>
              <a:rPr lang="en-US" sz="2800">
                <a:latin typeface="Calibri" pitchFamily="34" charset="0"/>
              </a:rPr>
              <a:t>e.g. </a:t>
            </a:r>
            <a:r>
              <a:rPr lang="ru-RU" sz="2800">
                <a:latin typeface="Calibri" pitchFamily="34" charset="0"/>
              </a:rPr>
              <a:t>обсудить экзамены сына)</a:t>
            </a:r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To go to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2800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college</a:t>
            </a:r>
            <a:r>
              <a:rPr lang="ru-RU" sz="2800">
                <a:latin typeface="Calibri" pitchFamily="34" charset="0"/>
              </a:rPr>
              <a:t> – идти в колледж (</a:t>
            </a:r>
            <a:r>
              <a:rPr lang="en-US" sz="2800">
                <a:latin typeface="Calibri" pitchFamily="34" charset="0"/>
              </a:rPr>
              <a:t>e.g. </a:t>
            </a:r>
            <a:r>
              <a:rPr lang="ru-RU" sz="2800">
                <a:latin typeface="Calibri" pitchFamily="34" charset="0"/>
              </a:rPr>
              <a:t>встретить дочь)</a:t>
            </a: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187450" y="333375"/>
            <a:ext cx="44640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Comic Sans MS" pitchFamily="66" charset="0"/>
              </a:rPr>
              <a:t>Article THE!</a:t>
            </a:r>
            <a:endParaRPr lang="ru-RU" sz="4400" b="1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Box 2"/>
          <p:cNvSpPr txBox="1">
            <a:spLocks noChangeArrowheads="1"/>
          </p:cNvSpPr>
          <p:nvPr/>
        </p:nvSpPr>
        <p:spPr bwMode="auto">
          <a:xfrm>
            <a:off x="3132138" y="476250"/>
            <a:ext cx="2254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Артикль</a:t>
            </a:r>
            <a:r>
              <a:rPr lang="ru-RU" sz="3600" b="1">
                <a:latin typeface="Calibri" pitchFamily="34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1773238"/>
            <a:ext cx="104409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неопределенный      определенный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932363" y="1052513"/>
            <a:ext cx="1727200" cy="720725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195513" y="1052513"/>
            <a:ext cx="2016125" cy="6477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492375"/>
            <a:ext cx="18383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932363" y="4724400"/>
            <a:ext cx="36718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Comic Sans MS" pitchFamily="66" charset="0"/>
              </a:rPr>
              <a:t>The</a:t>
            </a:r>
            <a:r>
              <a:rPr lang="en-US" sz="3200">
                <a:latin typeface="Comic Sans MS" pitchFamily="66" charset="0"/>
              </a:rPr>
              <a:t> book</a:t>
            </a:r>
            <a:endParaRPr lang="ru-RU" sz="3200">
              <a:latin typeface="Comic Sans MS" pitchFamily="66" charset="0"/>
            </a:endParaRPr>
          </a:p>
          <a:p>
            <a:r>
              <a:rPr lang="ru-RU" sz="3200">
                <a:latin typeface="Comic Sans MS" pitchFamily="66" charset="0"/>
              </a:rPr>
              <a:t>(определенная)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116013" y="4868863"/>
            <a:ext cx="23764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book</a:t>
            </a:r>
            <a:endParaRPr lang="ru-RU" sz="3200">
              <a:latin typeface="Comic Sans MS" pitchFamily="66" charset="0"/>
            </a:endParaRPr>
          </a:p>
          <a:p>
            <a:r>
              <a:rPr lang="ru-RU" sz="3200">
                <a:latin typeface="Comic Sans MS" pitchFamily="66" charset="0"/>
              </a:rPr>
              <a:t>(любая)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565400"/>
            <a:ext cx="17272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467544" y="260648"/>
            <a:ext cx="84249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  <a:latin typeface="Calibri" pitchFamily="34" charset="0"/>
              </a:rPr>
              <a:t>Exersise1 </a:t>
            </a:r>
          </a:p>
          <a:p>
            <a:r>
              <a:rPr lang="en-US" sz="4000" b="1" dirty="0">
                <a:latin typeface="Calibri" pitchFamily="34" charset="0"/>
              </a:rPr>
              <a:t>… United States is … big country. It consists of … 50 states. … Hawaii is … 50</a:t>
            </a:r>
            <a:r>
              <a:rPr lang="en-US" sz="4000" b="1" baseline="30000" dirty="0">
                <a:latin typeface="Calibri" pitchFamily="34" charset="0"/>
              </a:rPr>
              <a:t>th</a:t>
            </a:r>
            <a:r>
              <a:rPr lang="en-US" sz="4000" b="1" dirty="0">
                <a:latin typeface="Calibri" pitchFamily="34" charset="0"/>
              </a:rPr>
              <a:t> state.</a:t>
            </a:r>
            <a:r>
              <a:rPr lang="ru-RU" sz="4000" b="1" dirty="0">
                <a:latin typeface="Calibri" pitchFamily="34" charset="0"/>
              </a:rPr>
              <a:t> </a:t>
            </a:r>
            <a:r>
              <a:rPr lang="en-US" sz="4000" b="1" dirty="0">
                <a:latin typeface="Calibri" pitchFamily="34" charset="0"/>
              </a:rPr>
              <a:t>… Rhode Island is … smallest. … capital of … USA is … Washington, DC. There are … mountains in … west and big lakes in … north. … longest North American river, … Mississippi, begins near these lakes and flows into … Gulf of Mexico.</a:t>
            </a:r>
            <a:endParaRPr lang="ru-RU" sz="4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79512" y="116632"/>
            <a:ext cx="885698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7030A0"/>
                </a:solidFill>
                <a:latin typeface="Calibri" pitchFamily="34" charset="0"/>
              </a:rPr>
              <a:t>Exercise 2:</a:t>
            </a:r>
          </a:p>
          <a:p>
            <a:r>
              <a:rPr lang="en-US" sz="4000" b="1" dirty="0">
                <a:latin typeface="Calibri" pitchFamily="34" charset="0"/>
              </a:rPr>
              <a:t>… New Zealand is … small country. It is situated south-east of … Australia. Nearly 3,5 million … people live in … country. … capital of … New Zealand is … Wellington. … official language is … English. …climate of … New Zealand is moist. There are … many rivers in … country. … main rivers are … Waikato and … </a:t>
            </a:r>
            <a:r>
              <a:rPr lang="en-US" sz="4000" b="1" dirty="0" err="1">
                <a:latin typeface="Calibri" pitchFamily="34" charset="0"/>
              </a:rPr>
              <a:t>Wairu</a:t>
            </a:r>
            <a:r>
              <a:rPr lang="en-US" sz="4000" b="1" dirty="0">
                <a:latin typeface="Calibri" pitchFamily="34" charset="0"/>
              </a:rPr>
              <a:t>.</a:t>
            </a:r>
            <a:endParaRPr lang="ru-RU" sz="4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0"/>
            <a:ext cx="8748712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030A0"/>
                </a:solidFill>
                <a:latin typeface="+mn-lt"/>
              </a:rPr>
              <a:t>Exercise 3</a:t>
            </a:r>
            <a:r>
              <a:rPr lang="en-US" sz="4000" dirty="0" smtClean="0">
                <a:latin typeface="+mn-lt"/>
              </a:rPr>
              <a:t>.</a:t>
            </a:r>
            <a:endParaRPr lang="en-US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latin typeface="+mn-lt"/>
              </a:rPr>
              <a:t>This is … book. It is my … book.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latin typeface="+mn-lt"/>
              </a:rPr>
              <a:t> Is this your … pencil? – No, it isn’t my … pencil, it is my sister’s … pencil.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400" b="1" dirty="0">
                <a:latin typeface="+mn-lt"/>
              </a:rPr>
              <a:t>I have … sister. My … sister is … engineer. My sister’s … husband is … doctor.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I have no … handbag.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She has got … headache.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Have they got … car? – Yes, they have. Their … car is very expensive but reliable.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Have you got … calculator? – No, I haven’t.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 Is this … watch? – No, it isn’t … watch, it’s … pen.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This … pen is good, and that … pen is bad.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4"/>
              <a:defRPr/>
            </a:pPr>
            <a:r>
              <a:rPr lang="en-US" sz="2400" b="1" dirty="0">
                <a:latin typeface="+mn-lt"/>
              </a:rPr>
              <a:t> I can see … pencil on your … table, but I can see no … paper. 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716338"/>
            <a:ext cx="25209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64163" y="2781300"/>
            <a:ext cx="34559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C00000"/>
                </a:solidFill>
                <a:latin typeface="Comic Sans MS" pitchFamily="66" charset="0"/>
              </a:rPr>
              <a:t>An </a:t>
            </a:r>
            <a:r>
              <a:rPr lang="en-US" sz="4000">
                <a:solidFill>
                  <a:srgbClr val="C00000"/>
                </a:solidFill>
                <a:latin typeface="Comic Sans MS" pitchFamily="66" charset="0"/>
              </a:rPr>
              <a:t>o</a:t>
            </a:r>
            <a:r>
              <a:rPr lang="en-US" sz="4000">
                <a:latin typeface="Comic Sans MS" pitchFamily="66" charset="0"/>
              </a:rPr>
              <a:t>range</a:t>
            </a:r>
            <a:endParaRPr lang="ru-RU" sz="4000">
              <a:latin typeface="Comic Sans MS" pitchFamily="66" charset="0"/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2411413" y="549275"/>
            <a:ext cx="5145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Неопределенный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188" y="3213100"/>
            <a:ext cx="3181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C00000"/>
                </a:solidFill>
                <a:latin typeface="Comic Sans MS" pitchFamily="66" charset="0"/>
              </a:rPr>
              <a:t>A</a:t>
            </a:r>
            <a:r>
              <a:rPr lang="en-US" sz="4000" b="1">
                <a:latin typeface="Comic Sans MS" pitchFamily="66" charset="0"/>
              </a:rPr>
              <a:t> </a:t>
            </a:r>
            <a:r>
              <a:rPr lang="en-US" sz="4000" b="1">
                <a:solidFill>
                  <a:srgbClr val="C00000"/>
                </a:solidFill>
                <a:latin typeface="Comic Sans MS" pitchFamily="66" charset="0"/>
              </a:rPr>
              <a:t>c</a:t>
            </a:r>
            <a:r>
              <a:rPr lang="en-US" sz="4000" b="1">
                <a:latin typeface="Comic Sans MS" pitchFamily="66" charset="0"/>
              </a:rPr>
              <a:t>arrot</a:t>
            </a:r>
            <a:endParaRPr lang="ru-RU" sz="4000" b="1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708275"/>
            <a:ext cx="19431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4356100" y="1196975"/>
            <a:ext cx="1439863" cy="158432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971550" y="1196975"/>
            <a:ext cx="2808288" cy="19446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404813"/>
            <a:ext cx="8675687" cy="4646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latin typeface="+mn-lt"/>
              </a:rPr>
              <a:t>Неопределенный артикль: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7030A0"/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</a:rPr>
              <a:t>Предмет упоминается впервые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+mn-lt"/>
              </a:rPr>
              <a:t>I ate </a:t>
            </a:r>
            <a:r>
              <a:rPr lang="en-US" sz="3600" b="1" dirty="0">
                <a:solidFill>
                  <a:srgbClr val="C00000"/>
                </a:solidFill>
                <a:latin typeface="+mn-lt"/>
              </a:rPr>
              <a:t>an</a:t>
            </a:r>
            <a:r>
              <a:rPr lang="en-US" sz="3600" dirty="0">
                <a:latin typeface="+mn-lt"/>
              </a:rPr>
              <a:t> apple for lunch.</a:t>
            </a:r>
            <a:endParaRPr lang="ru-RU" sz="3600" dirty="0"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2. </a:t>
            </a:r>
            <a:r>
              <a:rPr lang="ru-RU" sz="2400" dirty="0">
                <a:latin typeface="+mn-lt"/>
              </a:rPr>
              <a:t>В конструкции </a:t>
            </a:r>
            <a:r>
              <a:rPr lang="en-US" sz="2400" dirty="0">
                <a:latin typeface="+mn-lt"/>
              </a:rPr>
              <a:t>there is </a:t>
            </a:r>
            <a:r>
              <a:rPr lang="ru-RU" sz="2400" dirty="0">
                <a:latin typeface="+mn-lt"/>
              </a:rPr>
              <a:t>с исчисляемыми существительными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+mn-lt"/>
              </a:rPr>
              <a:t>There is </a:t>
            </a:r>
            <a:r>
              <a:rPr lang="en-US" sz="3600" b="1" dirty="0">
                <a:solidFill>
                  <a:srgbClr val="C00000"/>
                </a:solidFill>
                <a:latin typeface="+mn-lt"/>
              </a:rPr>
              <a:t>a</a:t>
            </a:r>
            <a:r>
              <a:rPr lang="en-US" sz="3600" dirty="0">
                <a:latin typeface="+mn-lt"/>
              </a:rPr>
              <a:t> book on the table.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200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765175"/>
            <a:ext cx="2432050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4941168"/>
            <a:ext cx="2376934" cy="163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312" y="404813"/>
            <a:ext cx="1763688" cy="172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852738"/>
            <a:ext cx="3046412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076700"/>
            <a:ext cx="31527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208963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800" dirty="0">
                <a:latin typeface="Calibri" pitchFamily="34" charset="0"/>
              </a:rPr>
              <a:t>3.  </a:t>
            </a:r>
            <a:r>
              <a:rPr lang="ru-RU" sz="2400" dirty="0">
                <a:latin typeface="Calibri" pitchFamily="34" charset="0"/>
              </a:rPr>
              <a:t>После «</a:t>
            </a:r>
            <a:r>
              <a:rPr lang="en-US" sz="2400" dirty="0">
                <a:latin typeface="Calibri" pitchFamily="34" charset="0"/>
              </a:rPr>
              <a:t>what</a:t>
            </a:r>
            <a:r>
              <a:rPr lang="ru-RU" sz="2400" dirty="0">
                <a:latin typeface="Calibri" pitchFamily="34" charset="0"/>
              </a:rPr>
              <a:t>» в восклицательных предложениях</a:t>
            </a:r>
          </a:p>
          <a:p>
            <a:pPr marL="514350" indent="-514350"/>
            <a:r>
              <a:rPr lang="en-US" sz="3600" dirty="0">
                <a:latin typeface="Calibri" pitchFamily="34" charset="0"/>
              </a:rPr>
              <a:t>What 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en-US" sz="3600" dirty="0">
                <a:latin typeface="Calibri" pitchFamily="34" charset="0"/>
              </a:rPr>
              <a:t> day!</a:t>
            </a:r>
            <a:endParaRPr lang="ru-RU" sz="3600" dirty="0">
              <a:latin typeface="Calibri" pitchFamily="34" charset="0"/>
            </a:endParaRPr>
          </a:p>
          <a:p>
            <a:pPr marL="514350" indent="-514350"/>
            <a:endParaRPr lang="ru-RU" sz="2800" dirty="0" smtClean="0">
              <a:latin typeface="Calibri" pitchFamily="34" charset="0"/>
            </a:endParaRPr>
          </a:p>
          <a:p>
            <a:pPr marL="514350" indent="-514350"/>
            <a:r>
              <a:rPr lang="en-US" sz="2800" dirty="0" smtClean="0">
                <a:latin typeface="Calibri" pitchFamily="34" charset="0"/>
              </a:rPr>
              <a:t>4</a:t>
            </a:r>
            <a:r>
              <a:rPr lang="en-US" sz="2400" dirty="0">
                <a:latin typeface="Calibri" pitchFamily="34" charset="0"/>
              </a:rPr>
              <a:t>.  </a:t>
            </a:r>
            <a:r>
              <a:rPr lang="ru-RU" sz="2400" dirty="0">
                <a:latin typeface="Calibri" pitchFamily="34" charset="0"/>
              </a:rPr>
              <a:t>В идиомах</a:t>
            </a:r>
          </a:p>
          <a:p>
            <a:pPr marL="514350" indent="-514350"/>
            <a:r>
              <a:rPr lang="en-US" sz="3600" dirty="0">
                <a:latin typeface="Calibri" pitchFamily="34" charset="0"/>
              </a:rPr>
              <a:t>I am not much of 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en-US" sz="3600" dirty="0">
                <a:latin typeface="Calibri" pitchFamily="34" charset="0"/>
              </a:rPr>
              <a:t> singer.</a:t>
            </a:r>
            <a:endParaRPr lang="ru-RU" sz="3600" dirty="0">
              <a:latin typeface="Calibri" pitchFamily="34" charset="0"/>
            </a:endParaRPr>
          </a:p>
          <a:p>
            <a:pPr marL="514350" indent="-514350"/>
            <a:endParaRPr lang="ru-RU" sz="2800" dirty="0">
              <a:latin typeface="Calibri" pitchFamily="34" charset="0"/>
            </a:endParaRPr>
          </a:p>
          <a:p>
            <a:pPr marL="514350" indent="-514350"/>
            <a:endParaRPr lang="ru-RU" sz="2800" dirty="0">
              <a:latin typeface="Calibri" pitchFamily="34" charset="0"/>
            </a:endParaRPr>
          </a:p>
          <a:p>
            <a:pPr marL="514350" indent="-514350"/>
            <a:endParaRPr lang="ru-RU" sz="2800" dirty="0">
              <a:latin typeface="Calibri" pitchFamily="34" charset="0"/>
            </a:endParaRPr>
          </a:p>
          <a:p>
            <a:pPr marL="514350" indent="-514350"/>
            <a:endParaRPr lang="ru-RU" sz="2800" dirty="0">
              <a:latin typeface="Calibri" pitchFamily="34" charset="0"/>
            </a:endParaRPr>
          </a:p>
          <a:p>
            <a:pPr marL="514350" indent="-514350"/>
            <a:endParaRPr lang="en-US" sz="2800" dirty="0">
              <a:latin typeface="Calibri" pitchFamily="34" charset="0"/>
            </a:endParaRPr>
          </a:p>
          <a:p>
            <a:pPr marL="514350" indent="-514350"/>
            <a:r>
              <a:rPr lang="ru-RU" sz="2800" dirty="0">
                <a:latin typeface="Calibri" pitchFamily="34" charset="0"/>
              </a:rPr>
              <a:t>                        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/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                           </a:t>
            </a:r>
            <a:r>
              <a:rPr lang="en-US" sz="2800" dirty="0" smtClean="0">
                <a:latin typeface="Calibri" pitchFamily="34" charset="0"/>
              </a:rPr>
              <a:t>5</a:t>
            </a:r>
            <a:r>
              <a:rPr lang="en-US" sz="2400" dirty="0">
                <a:latin typeface="Calibri" pitchFamily="34" charset="0"/>
              </a:rPr>
              <a:t>.  </a:t>
            </a:r>
            <a:r>
              <a:rPr lang="ru-RU" sz="2400" dirty="0">
                <a:latin typeface="Calibri" pitchFamily="34" charset="0"/>
              </a:rPr>
              <a:t>Именная часть составного сказуемого</a:t>
            </a:r>
          </a:p>
          <a:p>
            <a:pPr marL="514350" indent="-514350"/>
            <a:r>
              <a:rPr lang="ru-RU" sz="3600" dirty="0">
                <a:latin typeface="Calibri" pitchFamily="34" charset="0"/>
              </a:rPr>
              <a:t>                              </a:t>
            </a:r>
            <a:r>
              <a:rPr lang="en-US" sz="3600" dirty="0">
                <a:latin typeface="Calibri" pitchFamily="34" charset="0"/>
              </a:rPr>
              <a:t>I am 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en-US" sz="3600" dirty="0">
                <a:latin typeface="Calibri" pitchFamily="34" charset="0"/>
              </a:rPr>
              <a:t> student.</a:t>
            </a:r>
            <a:endParaRPr lang="ru-RU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765175"/>
            <a:ext cx="8883650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n-lt"/>
              </a:rPr>
              <a:t>Определенный артикль </a:t>
            </a:r>
            <a:r>
              <a:rPr lang="ru-RU" sz="2800" b="1" dirty="0">
                <a:solidFill>
                  <a:srgbClr val="C00000"/>
                </a:solidFill>
                <a:latin typeface="+mn-lt"/>
              </a:rPr>
              <a:t>всегда</a:t>
            </a:r>
            <a:r>
              <a:rPr lang="ru-RU" sz="2800" b="1" dirty="0">
                <a:solidFill>
                  <a:srgbClr val="7030A0"/>
                </a:solidFill>
                <a:latin typeface="+mn-lt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</a:rPr>
              <a:t>Названия океанов</a:t>
            </a:r>
            <a:r>
              <a:rPr lang="ru-RU" sz="2800" dirty="0">
                <a:latin typeface="+mn-lt"/>
              </a:rPr>
              <a:t>:            </a:t>
            </a:r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Pacific Ocean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                                 </a:t>
            </a:r>
            <a:r>
              <a:rPr lang="ru-RU" sz="2800" dirty="0">
                <a:latin typeface="+mn-lt"/>
              </a:rPr>
              <a:t>   </a:t>
            </a:r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Atlantic Ocean</a:t>
            </a:r>
            <a:endParaRPr lang="ru-RU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400" dirty="0">
                <a:latin typeface="+mn-lt"/>
              </a:rPr>
              <a:t>Названия морей</a:t>
            </a:r>
            <a:r>
              <a:rPr lang="ru-RU" sz="2800" dirty="0">
                <a:latin typeface="+mn-lt"/>
              </a:rPr>
              <a:t>:             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>
                <a:latin typeface="+mn-lt"/>
              </a:rPr>
              <a:t> Black Sea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                               </a:t>
            </a:r>
            <a:r>
              <a:rPr lang="ru-RU" sz="2800" dirty="0">
                <a:latin typeface="+mn-lt"/>
              </a:rPr>
              <a:t>   </a:t>
            </a:r>
            <a:r>
              <a:rPr lang="en-US" sz="2800" dirty="0" smtClean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The </a:t>
            </a:r>
            <a:r>
              <a:rPr lang="en-US" sz="2800" dirty="0">
                <a:latin typeface="+mn-lt"/>
              </a:rPr>
              <a:t>Baltic Sea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3. </a:t>
            </a:r>
            <a:r>
              <a:rPr lang="ru-RU" sz="2800" dirty="0">
                <a:latin typeface="+mn-lt"/>
              </a:rPr>
              <a:t>Названия рек:              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The </a:t>
            </a:r>
            <a:r>
              <a:rPr lang="en-US" sz="2800" dirty="0">
                <a:latin typeface="+mn-lt"/>
              </a:rPr>
              <a:t>Nile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                    </a:t>
            </a:r>
            <a:r>
              <a:rPr lang="en-US" sz="2800" dirty="0" smtClean="0">
                <a:latin typeface="+mn-lt"/>
              </a:rPr>
              <a:t>              </a:t>
            </a:r>
            <a:r>
              <a:rPr lang="ru-RU" sz="2800" dirty="0" smtClean="0">
                <a:latin typeface="+mn-lt"/>
              </a:rPr>
              <a:t>    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>
                <a:latin typeface="+mn-lt"/>
              </a:rPr>
              <a:t> Volga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4. </a:t>
            </a:r>
            <a:r>
              <a:rPr lang="ru-RU" sz="2800" dirty="0">
                <a:latin typeface="+mn-lt"/>
              </a:rPr>
              <a:t>Названия</a:t>
            </a:r>
            <a:r>
              <a:rPr lang="en-US" sz="2800" dirty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проливов: </a:t>
            </a:r>
            <a:r>
              <a:rPr lang="en-US" sz="2800" dirty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>
                <a:latin typeface="+mn-lt"/>
              </a:rPr>
              <a:t> English </a:t>
            </a:r>
            <a:r>
              <a:rPr lang="en-US" sz="2800" dirty="0" smtClean="0">
                <a:latin typeface="+mn-lt"/>
              </a:rPr>
              <a:t>Chanel</a:t>
            </a:r>
            <a:endParaRPr lang="ru-RU" sz="2800" dirty="0" smtClean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>5. Названия заливов: </a:t>
            </a:r>
            <a:r>
              <a:rPr lang="en-US" sz="2800" dirty="0" smtClean="0">
                <a:latin typeface="+mn-lt"/>
              </a:rPr>
              <a:t>    The Gulf of Mexico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6.</a:t>
            </a:r>
            <a:r>
              <a:rPr lang="ru-RU" sz="2800" dirty="0" smtClean="0">
                <a:latin typeface="+mn-lt"/>
              </a:rPr>
              <a:t> Названия групп островов:</a:t>
            </a:r>
            <a:r>
              <a:rPr lang="en-US" sz="2800" dirty="0" smtClean="0">
                <a:latin typeface="+mn-lt"/>
              </a:rPr>
              <a:t>The British Isles</a:t>
            </a:r>
            <a:endParaRPr lang="en-US" sz="28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7</a:t>
            </a:r>
            <a:r>
              <a:rPr lang="en-US" sz="2800" dirty="0" smtClean="0">
                <a:latin typeface="+mn-lt"/>
              </a:rPr>
              <a:t>. </a:t>
            </a:r>
            <a:r>
              <a:rPr lang="ru-RU" sz="2800" dirty="0">
                <a:latin typeface="+mn-lt"/>
              </a:rPr>
              <a:t>Названия пустынь:    </a:t>
            </a:r>
            <a:r>
              <a:rPr lang="en-US" sz="2800" dirty="0" smtClean="0">
                <a:solidFill>
                  <a:srgbClr val="C00000"/>
                </a:solidFill>
                <a:latin typeface="+mn-lt"/>
              </a:rPr>
              <a:t>The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>
                <a:latin typeface="+mn-lt"/>
              </a:rPr>
              <a:t>Sahara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+mn-lt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11638" y="1412776"/>
            <a:ext cx="12239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255785" y="1431016"/>
            <a:ext cx="935037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95738" y="2348880"/>
            <a:ext cx="12969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95738" y="2492896"/>
            <a:ext cx="1439862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40970" y="3140968"/>
            <a:ext cx="158374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888581" y="3289012"/>
            <a:ext cx="1511300" cy="107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32841" y="4437112"/>
            <a:ext cx="55798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611188" y="549275"/>
            <a:ext cx="79930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Особые случаи</a:t>
            </a:r>
            <a:r>
              <a:rPr lang="ru-RU" sz="3600">
                <a:latin typeface="Calibri" pitchFamily="34" charset="0"/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ru-RU" sz="3600">
                <a:latin typeface="Calibri" pitchFamily="34" charset="0"/>
              </a:rPr>
              <a:t> Озера:   </a:t>
            </a:r>
            <a:r>
              <a:rPr lang="en-US" sz="3600">
                <a:latin typeface="Calibri" pitchFamily="34" charset="0"/>
              </a:rPr>
              <a:t>              Lake Baikal </a:t>
            </a:r>
            <a:r>
              <a:rPr lang="en-US" sz="2400">
                <a:latin typeface="Calibri" pitchFamily="34" charset="0"/>
              </a:rPr>
              <a:t>(</a:t>
            </a:r>
            <a:r>
              <a:rPr lang="ru-RU" sz="2400">
                <a:latin typeface="Calibri" pitchFamily="34" charset="0"/>
              </a:rPr>
              <a:t>без артикля)</a:t>
            </a:r>
          </a:p>
          <a:p>
            <a:r>
              <a:rPr lang="ru-RU" sz="3600">
                <a:latin typeface="Calibri" pitchFamily="34" charset="0"/>
              </a:rPr>
              <a:t>                    </a:t>
            </a:r>
            <a:r>
              <a:rPr lang="en-US" sz="3600">
                <a:latin typeface="Calibri" pitchFamily="34" charset="0"/>
              </a:rPr>
              <a:t>          </a:t>
            </a:r>
            <a:r>
              <a:rPr lang="ru-RU" sz="3600">
                <a:latin typeface="Calibri" pitchFamily="34" charset="0"/>
              </a:rPr>
              <a:t>  </a:t>
            </a:r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Baikal</a:t>
            </a:r>
            <a:endParaRPr lang="ru-RU" sz="3600">
              <a:latin typeface="Calibri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11413" y="1484313"/>
            <a:ext cx="15128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484438" y="1484313"/>
            <a:ext cx="1366837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684213" y="3357563"/>
            <a:ext cx="6319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>
                <a:latin typeface="Calibri" pitchFamily="34" charset="0"/>
              </a:rPr>
              <a:t> </a:t>
            </a:r>
            <a:r>
              <a:rPr lang="ru-RU" sz="3600">
                <a:latin typeface="Calibri" pitchFamily="34" charset="0"/>
              </a:rPr>
              <a:t>Горы:   </a:t>
            </a:r>
            <a:r>
              <a:rPr lang="en-US" sz="3600">
                <a:latin typeface="Calibri" pitchFamily="34" charset="0"/>
              </a:rPr>
              <a:t>           </a:t>
            </a:r>
            <a:r>
              <a:rPr lang="ru-RU" sz="3600">
                <a:latin typeface="Calibri" pitchFamily="34" charset="0"/>
              </a:rPr>
              <a:t> </a:t>
            </a:r>
            <a:r>
              <a:rPr lang="en-US" sz="3600">
                <a:latin typeface="Calibri" pitchFamily="34" charset="0"/>
              </a:rPr>
              <a:t>Mount Everest</a:t>
            </a:r>
          </a:p>
          <a:p>
            <a:r>
              <a:rPr lang="en-US" sz="3600">
                <a:latin typeface="Calibri" pitchFamily="34" charset="0"/>
              </a:rPr>
              <a:t>                            </a:t>
            </a:r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Alps</a:t>
            </a:r>
            <a:endParaRPr lang="ru-RU" sz="3600">
              <a:latin typeface="Calibri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051050" y="3716338"/>
            <a:ext cx="15128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051050" y="3789363"/>
            <a:ext cx="15843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8138" y="4365625"/>
            <a:ext cx="28797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1700213"/>
            <a:ext cx="1758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4508500"/>
            <a:ext cx="27352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93675" y="297507"/>
            <a:ext cx="867568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Calibri" pitchFamily="34" charset="0"/>
              </a:rPr>
              <a:t>Особые случаи: </a:t>
            </a:r>
          </a:p>
          <a:p>
            <a:pPr>
              <a:buFont typeface="Arial" charset="0"/>
              <a:buChar char="•"/>
            </a:pPr>
            <a:r>
              <a:rPr lang="ru-RU" sz="3600" dirty="0">
                <a:latin typeface="Calibri" pitchFamily="34" charset="0"/>
              </a:rPr>
              <a:t>  Город Гаага                      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 dirty="0">
                <a:latin typeface="Calibri" pitchFamily="34" charset="0"/>
              </a:rPr>
              <a:t> Hague</a:t>
            </a:r>
          </a:p>
          <a:p>
            <a:pPr>
              <a:buFont typeface="Arial" charset="0"/>
              <a:buChar char="•"/>
            </a:pPr>
            <a:r>
              <a:rPr lang="en-US" sz="3600" dirty="0">
                <a:latin typeface="Calibri" pitchFamily="34" charset="0"/>
              </a:rPr>
              <a:t> </a:t>
            </a:r>
            <a:r>
              <a:rPr lang="ru-RU" sz="3600" dirty="0">
                <a:latin typeface="Calibri" pitchFamily="34" charset="0"/>
              </a:rPr>
              <a:t> Страна:                     </a:t>
            </a:r>
            <a:r>
              <a:rPr lang="en-US" sz="3600" dirty="0">
                <a:latin typeface="Calibri" pitchFamily="34" charset="0"/>
              </a:rPr>
              <a:t>Russia</a:t>
            </a:r>
          </a:p>
          <a:p>
            <a:r>
              <a:rPr lang="en-US" sz="3600" dirty="0">
                <a:latin typeface="Calibri" pitchFamily="34" charset="0"/>
              </a:rPr>
              <a:t>                                     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 dirty="0">
                <a:latin typeface="Calibri" pitchFamily="34" charset="0"/>
              </a:rPr>
              <a:t> Russian </a:t>
            </a:r>
            <a:r>
              <a:rPr lang="en-US" sz="3600" dirty="0" smtClean="0">
                <a:latin typeface="Calibri" pitchFamily="34" charset="0"/>
              </a:rPr>
              <a:t>Federation,</a:t>
            </a:r>
          </a:p>
          <a:p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3600" dirty="0" smtClean="0">
                <a:latin typeface="Calibri" pitchFamily="34" charset="0"/>
              </a:rPr>
              <a:t> United States of America, 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3600" dirty="0" smtClean="0">
                <a:latin typeface="Calibri" pitchFamily="34" charset="0"/>
              </a:rPr>
              <a:t> United Kingdom of Great Britain and Northern Ireland, 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</a:rPr>
              <a:t>The</a:t>
            </a:r>
            <a:r>
              <a:rPr lang="en-US" sz="3600" dirty="0" smtClean="0">
                <a:latin typeface="Calibri" pitchFamily="34" charset="0"/>
              </a:rPr>
              <a:t> Ukraine</a:t>
            </a:r>
            <a:endParaRPr lang="en-US" sz="3600" dirty="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3600" dirty="0">
                <a:latin typeface="Calibri" pitchFamily="34" charset="0"/>
              </a:rPr>
              <a:t> </a:t>
            </a:r>
            <a:r>
              <a:rPr lang="ru-RU" sz="3600" dirty="0">
                <a:latin typeface="Calibri" pitchFamily="34" charset="0"/>
              </a:rPr>
              <a:t>Голландия:               </a:t>
            </a:r>
            <a:r>
              <a:rPr lang="en-US" sz="3600" dirty="0">
                <a:latin typeface="Calibri" pitchFamily="34" charset="0"/>
              </a:rPr>
              <a:t>  </a:t>
            </a:r>
            <a:r>
              <a:rPr lang="ru-RU" sz="3600" dirty="0">
                <a:latin typeface="Calibri" pitchFamily="34" charset="0"/>
              </a:rPr>
              <a:t> </a:t>
            </a:r>
            <a:r>
              <a:rPr lang="en-US" sz="3600" dirty="0">
                <a:latin typeface="Calibri" pitchFamily="34" charset="0"/>
              </a:rPr>
              <a:t>Holland</a:t>
            </a:r>
          </a:p>
          <a:p>
            <a:r>
              <a:rPr lang="en-US" sz="3600" dirty="0">
                <a:latin typeface="Calibri" pitchFamily="34" charset="0"/>
              </a:rPr>
              <a:t>                          </a:t>
            </a:r>
            <a:r>
              <a:rPr lang="en-US" sz="3600" dirty="0" smtClean="0">
                <a:latin typeface="Calibri" pitchFamily="34" charset="0"/>
              </a:rPr>
              <a:t>  </a:t>
            </a:r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>
                <a:latin typeface="Calibri" pitchFamily="34" charset="0"/>
              </a:rPr>
              <a:t>Netherland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en-US" sz="3600" dirty="0">
                <a:latin typeface="Calibri" pitchFamily="34" charset="0"/>
              </a:rPr>
              <a:t> </a:t>
            </a:r>
            <a:endParaRPr lang="ru-RU" sz="3600" dirty="0">
              <a:latin typeface="Calibri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063899" y="1106488"/>
            <a:ext cx="2089150" cy="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197100" y="1628800"/>
            <a:ext cx="1943100" cy="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236812" y="1671662"/>
            <a:ext cx="1871662" cy="504825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843213" y="4437112"/>
            <a:ext cx="1644673" cy="1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727865" y="4548533"/>
            <a:ext cx="451854" cy="288867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4692966"/>
            <a:ext cx="2345977" cy="184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5549" y="5234802"/>
            <a:ext cx="1873250" cy="130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192" y="4149080"/>
            <a:ext cx="2547986" cy="239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4"/>
          <p:cNvSpPr txBox="1">
            <a:spLocks noChangeArrowheads="1"/>
          </p:cNvSpPr>
          <p:nvPr/>
        </p:nvSpPr>
        <p:spPr bwMode="auto">
          <a:xfrm>
            <a:off x="3419475" y="549275"/>
            <a:ext cx="3019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North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3563938" y="5949950"/>
            <a:ext cx="2941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South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7164388" y="3141663"/>
            <a:ext cx="1754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</a:t>
            </a:r>
            <a:r>
              <a:rPr lang="en-US" sz="3600">
                <a:latin typeface="Calibri" pitchFamily="34" charset="0"/>
              </a:rPr>
              <a:t> East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23850" y="3141663"/>
            <a:ext cx="2081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The </a:t>
            </a:r>
            <a:r>
              <a:rPr lang="en-US" sz="3600">
                <a:latin typeface="Calibri" pitchFamily="34" charset="0"/>
              </a:rPr>
              <a:t>West</a:t>
            </a:r>
            <a:endParaRPr lang="ru-RU" sz="360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125538"/>
            <a:ext cx="5113337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1147</TotalTime>
  <Words>889</Words>
  <Application>Microsoft Office PowerPoint</Application>
  <PresentationFormat>Экран (4:3)</PresentationFormat>
  <Paragraphs>151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Артикль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HP</cp:lastModifiedBy>
  <cp:revision>82</cp:revision>
  <dcterms:created xsi:type="dcterms:W3CDTF">2012-02-13T14:49:44Z</dcterms:created>
  <dcterms:modified xsi:type="dcterms:W3CDTF">2020-05-29T07:38:37Z</dcterms:modified>
</cp:coreProperties>
</file>